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85" r:id="rId5"/>
    <p:sldId id="263" r:id="rId6"/>
    <p:sldId id="283" r:id="rId7"/>
    <p:sldId id="264" r:id="rId8"/>
    <p:sldId id="300" r:id="rId9"/>
    <p:sldId id="274" r:id="rId10"/>
    <p:sldId id="266" r:id="rId11"/>
    <p:sldId id="303" r:id="rId12"/>
    <p:sldId id="292" r:id="rId13"/>
    <p:sldId id="334" r:id="rId14"/>
    <p:sldId id="332" r:id="rId15"/>
    <p:sldId id="294" r:id="rId16"/>
    <p:sldId id="295" r:id="rId17"/>
    <p:sldId id="306" r:id="rId18"/>
    <p:sldId id="278" r:id="rId19"/>
    <p:sldId id="291" r:id="rId20"/>
    <p:sldId id="296" r:id="rId21"/>
    <p:sldId id="297" r:id="rId22"/>
    <p:sldId id="318" r:id="rId23"/>
    <p:sldId id="298" r:id="rId24"/>
    <p:sldId id="308" r:id="rId25"/>
    <p:sldId id="316" r:id="rId26"/>
    <p:sldId id="317" r:id="rId27"/>
    <p:sldId id="311" r:id="rId28"/>
    <p:sldId id="319" r:id="rId29"/>
    <p:sldId id="320" r:id="rId30"/>
    <p:sldId id="321" r:id="rId31"/>
    <p:sldId id="322" r:id="rId32"/>
    <p:sldId id="329" r:id="rId33"/>
    <p:sldId id="327" r:id="rId34"/>
    <p:sldId id="328" r:id="rId35"/>
    <p:sldId id="323" r:id="rId36"/>
    <p:sldId id="330" r:id="rId37"/>
    <p:sldId id="324" r:id="rId38"/>
    <p:sldId id="337" r:id="rId39"/>
    <p:sldId id="336" r:id="rId40"/>
    <p:sldId id="338" r:id="rId41"/>
    <p:sldId id="339" r:id="rId42"/>
    <p:sldId id="325" r:id="rId43"/>
    <p:sldId id="305" r:id="rId44"/>
    <p:sldId id="261" r:id="rId45"/>
    <p:sldId id="262" r:id="rId46"/>
    <p:sldId id="286" r:id="rId47"/>
    <p:sldId id="287" r:id="rId48"/>
    <p:sldId id="289" r:id="rId49"/>
    <p:sldId id="290" r:id="rId50"/>
    <p:sldId id="288" r:id="rId51"/>
    <p:sldId id="331" r:id="rId52"/>
    <p:sldId id="333" r:id="rId53"/>
    <p:sldId id="335" r:id="rId54"/>
    <p:sldId id="307" r:id="rId55"/>
    <p:sldId id="281" r:id="rId56"/>
    <p:sldId id="304" r:id="rId57"/>
    <p:sldId id="312" r:id="rId58"/>
    <p:sldId id="299" r:id="rId59"/>
    <p:sldId id="326" r:id="rId6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69"/>
  </p:normalViewPr>
  <p:slideViewPr>
    <p:cSldViewPr snapToGrid="0" snapToObjects="1">
      <p:cViewPr>
        <p:scale>
          <a:sx n="105" d="100"/>
          <a:sy n="105" d="100"/>
        </p:scale>
        <p:origin x="5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40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9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42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63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3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4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98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15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>
    <p:push dir="u"/>
  </p:transition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1584285733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idu.com/pages/viewpage.action?pageId=1296243613" TargetMode="External"/><Relationship Id="rId2" Type="http://schemas.openxmlformats.org/officeDocument/2006/relationships/hyperlink" Target="http://wiki.baidu.com/pages/viewpage.action?pageId=122159523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" Target="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4"/>
          <p:cNvSpPr txBox="1"/>
          <p:nvPr/>
        </p:nvSpPr>
        <p:spPr>
          <a:xfrm>
            <a:off x="2382815" y="3713005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err="1"/>
              <a:t>Feedas</a:t>
            </a:r>
            <a:r>
              <a:rPr lang="zh-CN" altLang="en-US" dirty="0"/>
              <a:t>串讲</a:t>
            </a:r>
            <a:endParaRPr dirty="0"/>
          </a:p>
        </p:txBody>
      </p:sp>
      <p:sp>
        <p:nvSpPr>
          <p:cNvPr id="95" name="矩形"/>
          <p:cNvSpPr/>
          <p:nvPr/>
        </p:nvSpPr>
        <p:spPr>
          <a:xfrm>
            <a:off x="3448629" y="2441849"/>
            <a:ext cx="2101147" cy="64168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83" y="971924"/>
            <a:ext cx="7051354" cy="396638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05203-55DA-BA48-8180-98E3D45E0B41}"/>
              </a:ext>
            </a:extLst>
          </p:cNvPr>
          <p:cNvSpPr txBox="1"/>
          <p:nvPr/>
        </p:nvSpPr>
        <p:spPr>
          <a:xfrm>
            <a:off x="5908492" y="6111545"/>
            <a:ext cx="439249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7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联盟研发部</a:t>
            </a:r>
            <a:endParaRPr lang="en-US" altLang="zh-CN" sz="17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700" dirty="0">
                <a:latin typeface="FangSong" panose="02010609060101010101" pitchFamily="49" charset="-122"/>
                <a:ea typeface="FangSong" panose="02010609060101010101" pitchFamily="49" charset="-122"/>
              </a:rPr>
              <a:t>曾盈</a:t>
            </a:r>
            <a:endParaRPr lang="en-US" altLang="zh-CN" sz="17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7F9220-7602-5146-8CDE-C49EEA252B97}"/>
              </a:ext>
            </a:extLst>
          </p:cNvPr>
          <p:cNvSpPr txBox="1"/>
          <p:nvPr/>
        </p:nvSpPr>
        <p:spPr>
          <a:xfrm>
            <a:off x="273132" y="662494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Phase1&amp;2</a:t>
            </a:r>
            <a:r>
              <a:rPr dirty="0"/>
              <a:t> </a:t>
            </a:r>
            <a:r>
              <a:rPr lang="en-US" dirty="0" err="1"/>
              <a:t>初始化和请求解析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9CD281-9631-5D45-911F-D8D310D5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992"/>
            <a:ext cx="2622291" cy="15711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F475AD-2E65-0D46-8426-BDB637865F12}"/>
              </a:ext>
            </a:extLst>
          </p:cNvPr>
          <p:cNvSpPr txBox="1"/>
          <p:nvPr/>
        </p:nvSpPr>
        <p:spPr>
          <a:xfrm>
            <a:off x="6032810" y="159462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33045D9E-F03F-0E44-8DED-825314D19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93432"/>
              </p:ext>
            </p:extLst>
          </p:nvPr>
        </p:nvGraphicFramePr>
        <p:xfrm>
          <a:off x="273132" y="1594624"/>
          <a:ext cx="8621486" cy="4479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308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877568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3741044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422566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handle_data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1033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DataManagerModule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GO_ON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/>
                        <a:t>主要在</a:t>
                      </a:r>
                      <a:r>
                        <a:rPr lang="en-US" altLang="zh-CN" sz="900" dirty="0" err="1"/>
                        <a:t>remix_init</a:t>
                      </a:r>
                      <a:r>
                        <a:rPr lang="en-US" altLang="zh-CN" sz="900" dirty="0"/>
                        <a:t>()</a:t>
                      </a:r>
                      <a:r>
                        <a:rPr lang="zh-CN" altLang="en-US" sz="900" dirty="0"/>
                        <a:t>中起作用：</a:t>
                      </a:r>
                      <a:endParaRPr lang="en-US" altLang="zh-CN" sz="90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zh-CN" altLang="en-US" sz="900" dirty="0"/>
                        <a:t>完成自身进程级和线程级数据初始化</a:t>
                      </a:r>
                      <a:endParaRPr lang="en-US" altLang="zh-CN" sz="90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zh-CN" altLang="en-US" sz="900" dirty="0"/>
                        <a:t>初始化</a:t>
                      </a:r>
                      <a:r>
                        <a:rPr lang="zh-CN" altLang="en-US" sz="900" dirty="0">
                          <a:hlinkClick r:id="rId3" action="ppaction://hlinksldjump"/>
                        </a:rPr>
                        <a:t>观星</a:t>
                      </a:r>
                      <a:r>
                        <a:rPr lang="en-US" altLang="zh-CN" sz="900" dirty="0">
                          <a:hlinkClick r:id="rId3" action="ppaction://hlinksldjump"/>
                        </a:rPr>
                        <a:t>schema</a:t>
                      </a:r>
                      <a:r>
                        <a:rPr lang="zh-CN" altLang="en-US" sz="900" dirty="0"/>
                        <a:t>和观星</a:t>
                      </a:r>
                      <a:r>
                        <a:rPr lang="en-US" altLang="zh-CN" sz="900" dirty="0" err="1"/>
                        <a:t>api</a:t>
                      </a:r>
                      <a:endParaRPr lang="en-US" altLang="zh-CN" sz="90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zh-CN" altLang="en-US" sz="900" dirty="0"/>
                        <a:t>校验观星</a:t>
                      </a:r>
                      <a:r>
                        <a:rPr lang="en-US" altLang="zh-CN" sz="900" dirty="0"/>
                        <a:t>schema</a:t>
                      </a:r>
                      <a:r>
                        <a:rPr lang="zh-CN" altLang="en-US" sz="900" dirty="0"/>
                        <a:t>是否重复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953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ReqProcessModule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dirty="0"/>
                        <a:t>①</a:t>
                      </a:r>
                      <a:r>
                        <a:rPr lang="zh-CN" altLang="en-US" sz="900" dirty="0"/>
                        <a:t> </a:t>
                      </a:r>
                      <a:r>
                        <a:rPr lang="zh-CN" altLang="en-US" sz="900" b="1" dirty="0">
                          <a:solidFill>
                            <a:schemeClr val="accent2"/>
                          </a:solidFill>
                        </a:rPr>
                        <a:t>解析和</a:t>
                      </a:r>
                      <a:r>
                        <a:rPr lang="en-US" altLang="zh-CN" sz="900" b="1" dirty="0">
                          <a:solidFill>
                            <a:schemeClr val="accent2"/>
                          </a:solidFill>
                        </a:rPr>
                        <a:t>merge</a:t>
                      </a:r>
                      <a:r>
                        <a:rPr lang="zh-CN" altLang="en-US" sz="900" b="1" dirty="0">
                          <a:solidFill>
                            <a:schemeClr val="accent2"/>
                          </a:solidFill>
                        </a:rPr>
                        <a:t>实验参数</a:t>
                      </a:r>
                      <a:endParaRPr lang="en-US" altLang="zh-CN" sz="900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dirty="0"/>
                        <a:t>②</a:t>
                      </a:r>
                      <a:r>
                        <a:rPr lang="zh-CN" altLang="en-US" sz="900" dirty="0"/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解析透传的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asp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r>
                        <a:rPr lang="zh-CN" altLang="en-US" sz="900" dirty="0"/>
                        <a:t>：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更新线程级数据</a:t>
                      </a:r>
                      <a:r>
                        <a:rPr lang="zh-CN" altLang="en-US" sz="900" dirty="0"/>
                        <a:t>：原生</a:t>
                      </a:r>
                      <a:r>
                        <a:rPr lang="en-US" altLang="zh-CN" sz="900" dirty="0" err="1"/>
                        <a:t>afd</a:t>
                      </a:r>
                      <a:r>
                        <a:rPr lang="zh-CN" altLang="en-US" sz="900" dirty="0"/>
                        <a:t>数据、冷启动信息 、</a:t>
                      </a:r>
                      <a:r>
                        <a:rPr lang="en-US" altLang="zh-CN" sz="900" dirty="0" err="1"/>
                        <a:t>adx</a:t>
                      </a:r>
                      <a:r>
                        <a:rPr lang="zh-CN" altLang="en-US" sz="900" dirty="0"/>
                        <a:t>请求等</a:t>
                      </a:r>
                      <a:endParaRPr lang="en-US" altLang="zh-CN" sz="900" dirty="0"/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dirty="0"/>
                        <a:t>b.</a:t>
                      </a:r>
                      <a:r>
                        <a:rPr lang="zh-CN" altLang="en-US" sz="900" dirty="0"/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解析数据源信息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parse_src_info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gid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src_id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、请求广告数、流量来源等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c.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解析请求数据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: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original_query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region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bes_level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baiduid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d.</a:t>
                      </a:r>
                      <a:r>
                        <a:rPr lang="zh-CN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根据最近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10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次</a:t>
                      </a:r>
                      <a:r>
                        <a:rPr lang="en-US" altLang="zh-CN" sz="900" b="1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pv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，解析频控信息</a:t>
                      </a:r>
                      <a:r>
                        <a:rPr lang="en-US" altLang="zh-CN" sz="900" b="1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shown_info</a:t>
                      </a:r>
                      <a:endParaRPr lang="en-US" altLang="zh-CN" sz="900" b="1" i="0" u="none" strike="noStrike" cap="none" spc="0" baseline="0" dirty="0">
                        <a:solidFill>
                          <a:schemeClr val="accent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dirty="0"/>
                        <a:t>③</a:t>
                      </a:r>
                      <a:r>
                        <a:rPr lang="zh-CN" altLang="en-US" sz="900" dirty="0"/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生成</a:t>
                      </a:r>
                      <a:r>
                        <a:rPr lang="en-US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query_sign</a:t>
                      </a:r>
                      <a:endParaRPr lang="en-US" altLang="zh-CN" sz="90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zh-CN" sz="900" dirty="0"/>
                        <a:t>④</a:t>
                      </a:r>
                      <a:r>
                        <a:rPr lang="zh-CN" altLang="en-US" sz="900" dirty="0"/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准备请求信息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开屏大小等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/>
                        <a:t>解析上游请求字段，设置频控信息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9533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3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LiteSearchRedisProcessModule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根据优先级，获取缓存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广告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BES_CACHE_PRIORITY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可以获取缓存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NORES_CACHE_PRIORITY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必获取缓存，执行全流程过高检索</a:t>
                      </a: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根据优先级，获取缓存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广告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可以获取缓存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Nores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必获取缓存，执行全流程过高检索</a:t>
                      </a: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2948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1B48053-EC65-604F-A0E3-23BE51E3949B}"/>
              </a:ext>
            </a:extLst>
          </p:cNvPr>
          <p:cNvSpPr txBox="1"/>
          <p:nvPr/>
        </p:nvSpPr>
        <p:spPr>
          <a:xfrm>
            <a:off x="7362701" y="6429754"/>
            <a:ext cx="243444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sldjump"/>
              </a:rPr>
              <a:t>bes_level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sldjump"/>
              </a:rPr>
              <a:t> </a:t>
            </a:r>
            <a:r>
              <a:rPr lang="en-US" altLang="zh-CN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sldjump"/>
              </a:rPr>
              <a:t>&amp;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sldjump"/>
              </a:rPr>
              <a:t> 计费日志</a:t>
            </a:r>
            <a:endParaRPr lang="en-US" altLang="zh-CN" sz="1200" u="sng" dirty="0">
              <a:latin typeface="Microsoft YaHei" panose="020B0503020204020204" pitchFamily="34" charset="-122"/>
              <a:ea typeface="Microsoft YaHei" panose="020B0503020204020204" pitchFamily="34" charset="-122"/>
              <a:hlinkClick r:id="rId4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190556616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7F9220-7602-5146-8CDE-C49EEA252B97}"/>
              </a:ext>
            </a:extLst>
          </p:cNvPr>
          <p:cNvSpPr txBox="1"/>
          <p:nvPr/>
        </p:nvSpPr>
        <p:spPr>
          <a:xfrm>
            <a:off x="273131" y="223107"/>
            <a:ext cx="635329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Phase1&amp;2</a:t>
            </a:r>
            <a:r>
              <a:rPr dirty="0"/>
              <a:t> </a:t>
            </a:r>
            <a:r>
              <a:rPr lang="en-US" dirty="0" err="1"/>
              <a:t>初始化和请求解析</a:t>
            </a:r>
            <a:r>
              <a:rPr lang="zh-CN" altLang="en-US" dirty="0"/>
              <a:t>：</a:t>
            </a:r>
            <a:r>
              <a:rPr lang="en-US" altLang="zh-CN" dirty="0" err="1"/>
              <a:t>shown_info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F475AD-2E65-0D46-8426-BDB637865F12}"/>
              </a:ext>
            </a:extLst>
          </p:cNvPr>
          <p:cNvSpPr txBox="1"/>
          <p:nvPr/>
        </p:nvSpPr>
        <p:spPr>
          <a:xfrm>
            <a:off x="6857206" y="118648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FC8A91-1277-3141-8581-E93E5B5C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1" y="1230785"/>
            <a:ext cx="3539638" cy="376889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C681F7E-F2BE-CB47-98E0-BD62A7D13CB1}"/>
              </a:ext>
            </a:extLst>
          </p:cNvPr>
          <p:cNvGrpSpPr/>
          <p:nvPr/>
        </p:nvGrpSpPr>
        <p:grpSpPr>
          <a:xfrm>
            <a:off x="4743552" y="1069248"/>
            <a:ext cx="3265416" cy="3816427"/>
            <a:chOff x="3942906" y="881554"/>
            <a:chExt cx="3134787" cy="388510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6A321E-82F3-5944-99CB-A32524BF9088}"/>
                </a:ext>
              </a:extLst>
            </p:cNvPr>
            <p:cNvSpPr txBox="1"/>
            <p:nvPr/>
          </p:nvSpPr>
          <p:spPr>
            <a:xfrm>
              <a:off x="3942906" y="881554"/>
              <a:ext cx="3134787" cy="388510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一次</a:t>
              </a:r>
              <a:r>
                <a:rPr lang="en-US" altLang="zh-CN" sz="1200" dirty="0" err="1">
                  <a:latin typeface="SimHei" panose="02010609060101010101" pitchFamily="49" charset="-122"/>
                  <a:ea typeface="SimHei" panose="02010609060101010101" pitchFamily="49" charset="-122"/>
                </a:rPr>
                <a:t>p</a:t>
              </a:r>
              <a:r>
                <a:rPr kumimoji="0" lang="en-US" altLang="zh-CN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SimHei" panose="02010609060101010101" pitchFamily="49" charset="-122"/>
                  <a:ea typeface="SimHei" panose="02010609060101010101" pitchFamily="49" charset="-122"/>
                  <a:sym typeface="Calibri"/>
                </a:rPr>
                <a:t>v</a:t>
              </a:r>
              <a:r>
                <a:rPr lang="zh-CN" altLang="en-US" sz="1200" dirty="0">
                  <a:latin typeface="SimHei" panose="02010609060101010101" pitchFamily="49" charset="-122"/>
                  <a:ea typeface="SimHei" panose="02010609060101010101" pitchFamily="49" charset="-122"/>
                </a:rPr>
                <a:t>的数据文件</a:t>
              </a:r>
              <a:endParaRPr lang="en-US" altLang="zh-CN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cs typeface="+mj-cs"/>
                <a:sym typeface="Calibri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/>
                <a:t>                  </a:t>
              </a:r>
              <a:r>
                <a:rPr lang="en-US" altLang="zh-CN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query</a:t>
              </a: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</a:t>
              </a:r>
              <a:r>
                <a:rPr lang="en-US" altLang="zh-CN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time</a:t>
              </a: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广告主</a:t>
              </a:r>
              <a:r>
                <a:rPr lang="en-US" altLang="zh-CN" sz="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userid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创意</a:t>
              </a:r>
              <a:r>
                <a:rPr lang="en-US" altLang="zh-CN" sz="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ideaid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</a:t>
              </a:r>
              <a:r>
                <a:rPr lang="en-US" altLang="zh-CN" sz="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cmatch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计划</a:t>
              </a:r>
              <a:r>
                <a:rPr lang="en-US" altLang="zh-CN" sz="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planid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单元</a:t>
              </a:r>
              <a:r>
                <a:rPr lang="en-US" altLang="zh-CN" sz="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unitid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Feedbs</a:t>
              </a:r>
              <a:r>
                <a:rPr kumimoji="0" lang="zh-CN" alt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物料标签</a:t>
              </a:r>
              <a:endPara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  <a:p>
              <a:pPr marL="0" marR="0" indent="0" algn="l" defTabSz="457200" rtl="0" fontAlgn="auto" latinLnBrk="0" hangingPunct="0">
                <a:lnSpc>
                  <a:spcPts val="116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  <a:p>
              <a:pPr>
                <a:lnSpc>
                  <a:spcPts val="1160"/>
                </a:lnSpc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标题签名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ts val="1160"/>
                </a:lnSpc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品牌签名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ts val="1160"/>
                </a:lnSpc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</a:t>
              </a:r>
              <a:r>
                <a:rPr lang="en-US" altLang="zh-CN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</a:t>
              </a:r>
            </a:p>
            <a:p>
              <a:pPr>
                <a:lnSpc>
                  <a:spcPts val="1160"/>
                </a:lnSpc>
              </a:pP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ts val="1160"/>
                </a:lnSpc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二级行业</a:t>
              </a:r>
              <a:r>
                <a:rPr lang="en-US" altLang="zh-CN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trade2</a:t>
              </a:r>
            </a:p>
            <a:p>
              <a:pPr>
                <a:lnSpc>
                  <a:spcPts val="1160"/>
                </a:lnSpc>
              </a:pPr>
              <a:r>
                <a:rPr lang="zh-CN" altLang="en-US" sz="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视频签名</a:t>
              </a:r>
              <a:endParaRPr lang="en-US" altLang="zh-CN" sz="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4160B4-A9BE-2E40-8A15-78CF03BF7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2851" y="1216162"/>
              <a:ext cx="2197085" cy="3161819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0EEEDE9-E59A-3448-9B02-E8543CB4349D}"/>
              </a:ext>
            </a:extLst>
          </p:cNvPr>
          <p:cNvSpPr txBox="1"/>
          <p:nvPr/>
        </p:nvSpPr>
        <p:spPr>
          <a:xfrm>
            <a:off x="326272" y="773114"/>
            <a:ext cx="3378830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可实施频控的维度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: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query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级别 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+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ad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级别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87EF95-0B14-6844-80F1-3157376E9E51}"/>
              </a:ext>
            </a:extLst>
          </p:cNvPr>
          <p:cNvSpPr txBox="1"/>
          <p:nvPr/>
        </p:nvSpPr>
        <p:spPr>
          <a:xfrm>
            <a:off x="386044" y="5157198"/>
            <a:ext cx="1400894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频度计算的维度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C48896-EE63-FA42-AB20-BD888E4A5631}"/>
              </a:ext>
            </a:extLst>
          </p:cNvPr>
          <p:cNvSpPr txBox="1"/>
          <p:nvPr/>
        </p:nvSpPr>
        <p:spPr>
          <a:xfrm>
            <a:off x="326271" y="5601304"/>
            <a:ext cx="405572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出现次数：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edup_freq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出现频率：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time_interval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ps.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冷启动时，阈值会适当升高，以减少广告的被过滤次数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78CB50-EE20-E34D-B1D4-80C6AE450610}"/>
              </a:ext>
            </a:extLst>
          </p:cNvPr>
          <p:cNvSpPr txBox="1"/>
          <p:nvPr/>
        </p:nvSpPr>
        <p:spPr>
          <a:xfrm>
            <a:off x="4762007" y="5157198"/>
            <a:ext cx="1400894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频度计算的方法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4E6A53-E9C1-9E4D-B11F-F905AA71A64C}"/>
              </a:ext>
            </a:extLst>
          </p:cNvPr>
          <p:cNvSpPr txBox="1"/>
          <p:nvPr/>
        </p:nvSpPr>
        <p:spPr>
          <a:xfrm>
            <a:off x="4762007" y="5601304"/>
            <a:ext cx="320024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统计用数据结构：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edup_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过滤用数据结构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dedup_set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222260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D78D0BEA-C339-8F4B-9069-A4604CC35359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Phase4</a:t>
            </a:r>
            <a:r>
              <a:rPr dirty="0"/>
              <a:t> </a:t>
            </a:r>
            <a:r>
              <a:rPr lang="en-US" dirty="0" err="1"/>
              <a:t>个性化信息获取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B65B9-F116-3848-B5E1-F4470EAC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06" y="0"/>
            <a:ext cx="1550862" cy="1297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3B608C-085F-0843-B9BC-B22C08BEA078}"/>
              </a:ext>
            </a:extLst>
          </p:cNvPr>
          <p:cNvSpPr txBox="1"/>
          <p:nvPr/>
        </p:nvSpPr>
        <p:spPr>
          <a:xfrm>
            <a:off x="7451185" y="143866"/>
            <a:ext cx="142264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u="sng" dirty="0">
                <a:hlinkClick r:id="rId3" action="ppaction://hlinksldjump"/>
              </a:rPr>
              <a:t>设备</a:t>
            </a:r>
            <a:r>
              <a:rPr lang="en-US" altLang="zh-CN" sz="1100" u="sng" dirty="0">
                <a:hlinkClick r:id="rId3" action="ppaction://hlinksldjump"/>
              </a:rPr>
              <a:t>id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u="sng" dirty="0">
                <a:hlinkClick r:id="rId3" action="ppaction://hlinksldjump"/>
              </a:rPr>
              <a:t>三种频控策略</a:t>
            </a:r>
            <a:endParaRPr lang="en-US" altLang="zh-CN" sz="1100" u="sng" dirty="0">
              <a:hlinkClick r:id="rId3" action="ppaction://hlinksldjump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D4AB97A-2E39-B849-8114-30F9CE27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25759"/>
              </p:ext>
            </p:extLst>
          </p:nvPr>
        </p:nvGraphicFramePr>
        <p:xfrm>
          <a:off x="270168" y="1225300"/>
          <a:ext cx="8603663" cy="5522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612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454083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371288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298680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438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596484">
                <a:tc>
                  <a:txBody>
                    <a:bodyPr/>
                    <a:lstStyle/>
                    <a:p>
                      <a:pPr algn="ctr"/>
                      <a:r>
                        <a:rPr lang="en" sz="900" dirty="0" err="1">
                          <a:effectLst/>
                        </a:rPr>
                        <a:t>Uas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设备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id、src_id、search_id</a:t>
                      </a:r>
                      <a:r>
                        <a:rPr 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全流量实验参数以及要请求的用户属性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获取用户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自然属性及置信度</a:t>
                      </a:r>
                      <a:r>
                        <a:rPr lang="zh-CN" altLang="en-US" sz="900" dirty="0">
                          <a:effectLst/>
                        </a:rPr>
                        <a:t>，存入</a:t>
                      </a:r>
                      <a:r>
                        <a:rPr lang="en" sz="900" dirty="0" err="1">
                          <a:effectLst/>
                        </a:rPr>
                        <a:t>upin</a:t>
                      </a:r>
                      <a:r>
                        <a:rPr lang="zh-CN" altLang="en-US" sz="900" dirty="0">
                          <a:effectLst/>
                        </a:rPr>
                        <a:t>人群包：年龄、年龄</a:t>
                      </a:r>
                      <a:r>
                        <a:rPr lang="en" sz="900" dirty="0">
                          <a:effectLst/>
                        </a:rPr>
                        <a:t>v2、</a:t>
                      </a:r>
                      <a:r>
                        <a:rPr lang="zh-CN" altLang="en-US" sz="900" dirty="0">
                          <a:effectLst/>
                        </a:rPr>
                        <a:t>性别、用户画像、兴趣、意图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获取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用户的自然属性</a:t>
                      </a:r>
                      <a:endParaRPr lang="en-US" altLang="zh-CN" sz="90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优先级高于</a:t>
                      </a:r>
                      <a:r>
                        <a:rPr lang="en" sz="900" dirty="0" err="1">
                          <a:effectLst/>
                        </a:rPr>
                        <a:t>upin</a:t>
                      </a:r>
                      <a:r>
                        <a:rPr lang="zh-CN" altLang="en-US" sz="900" dirty="0">
                          <a:effectLst/>
                        </a:rPr>
                        <a:t>获取的自然属性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UserCenter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设备信息</a:t>
                      </a:r>
                      <a:r>
                        <a:rPr lang="zh-CN" altLang="en-US" sz="900" dirty="0">
                          <a:effectLst/>
                        </a:rPr>
                        <a:t>：设备</a:t>
                      </a:r>
                      <a:r>
                        <a:rPr lang="en" altLang="zh-CN" sz="900" dirty="0">
                          <a:effectLst/>
                        </a:rPr>
                        <a:t>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src_list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cmd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频控信息</a:t>
                      </a:r>
                      <a:r>
                        <a:rPr lang="zh-CN" altLang="en-US" sz="900" dirty="0">
                          <a:effectLst/>
                        </a:rPr>
                        <a:t>：设置多种或一种厂商频控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设置要进行频控的</a:t>
                      </a:r>
                      <a:r>
                        <a:rPr lang="en" altLang="zh-CN" sz="900" dirty="0" err="1">
                          <a:effectLst/>
                        </a:rPr>
                        <a:t>cmatch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历史信息</a:t>
                      </a:r>
                      <a:r>
                        <a:rPr lang="en-US" altLang="zh-CN" sz="900" dirty="0">
                          <a:effectLst/>
                        </a:rPr>
                        <a:t>: </a:t>
                      </a:r>
                      <a:r>
                        <a:rPr lang="zh-CN" altLang="en-US" sz="900" dirty="0">
                          <a:effectLst/>
                        </a:rPr>
                        <a:t>不喜欢的</a:t>
                      </a:r>
                      <a:r>
                        <a:rPr lang="en" altLang="zh-CN" sz="900" dirty="0" err="1">
                          <a:effectLst/>
                        </a:rPr>
                        <a:t>cmatch</a:t>
                      </a:r>
                      <a:r>
                        <a:rPr lang="zh-CN" altLang="en-US" sz="900" dirty="0">
                          <a:effectLst/>
                        </a:rPr>
                        <a:t>列表、</a:t>
                      </a:r>
                      <a:r>
                        <a:rPr lang="en" altLang="zh-CN" sz="900" dirty="0" err="1">
                          <a:effectLst/>
                        </a:rPr>
                        <a:t>sess_cmatch</a:t>
                      </a:r>
                      <a:r>
                        <a:rPr lang="zh-CN" altLang="en-US" sz="900" dirty="0">
                          <a:effectLst/>
                        </a:rPr>
                        <a:t>和展现</a:t>
                      </a:r>
                      <a:r>
                        <a:rPr lang="en-US" altLang="zh-CN" sz="900" dirty="0" err="1">
                          <a:effectLst/>
                        </a:rPr>
                        <a:t>cmatch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</a:t>
                      </a:r>
                      <a:r>
                        <a:rPr lang="en" altLang="zh-CN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其余信息</a:t>
                      </a:r>
                      <a:r>
                        <a:rPr lang="en-US" altLang="zh-CN" sz="900" dirty="0">
                          <a:effectLst/>
                        </a:rPr>
                        <a:t>: </a:t>
                      </a:r>
                      <a:r>
                        <a:rPr lang="en" altLang="zh-CN" sz="900" dirty="0" err="1">
                          <a:effectLst/>
                        </a:rPr>
                        <a:t>bes_level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烽燧日志</a:t>
                      </a:r>
                      <a:br>
                        <a:rPr lang="en" altLang="zh-CN" sz="900" dirty="0"/>
                      </a:br>
                      <a:endParaRPr lang="zh-CN" altLang="en-US" sz="9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统计每个广告位的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曝光过的广告及点击情况 </a:t>
                      </a:r>
                      <a:endParaRPr lang="en-US" altLang="zh-CN" sz="90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统计</a:t>
                      </a:r>
                      <a:r>
                        <a:rPr lang="en" sz="900" dirty="0">
                          <a:effectLst/>
                        </a:rPr>
                        <a:t>asp</a:t>
                      </a:r>
                      <a:r>
                        <a:rPr lang="zh-CN" altLang="en-US" sz="900" dirty="0">
                          <a:effectLst/>
                        </a:rPr>
                        <a:t>展示过的广告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③</a:t>
                      </a:r>
                      <a:r>
                        <a:rPr lang="zh-CN" altLang="en-US" sz="900" dirty="0">
                          <a:effectLst/>
                        </a:rPr>
                        <a:t> 获取</a:t>
                      </a:r>
                      <a:r>
                        <a:rPr lang="en" sz="900" dirty="0" err="1">
                          <a:effectLst/>
                        </a:rPr>
                        <a:t>xbox</a:t>
                      </a:r>
                      <a:r>
                        <a:rPr lang="zh-CN" altLang="en-US" sz="900" dirty="0">
                          <a:effectLst/>
                        </a:rPr>
                        <a:t>离线信息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</a:t>
                      </a:r>
                      <a:r>
                        <a:rPr lang="zh-CN" altLang="en-US" sz="900" dirty="0">
                          <a:effectLst/>
                        </a:rPr>
                        <a:t> 获取频控广告集合以及行业集合（</a:t>
                      </a:r>
                      <a:r>
                        <a:rPr lang="en" sz="900" dirty="0" err="1">
                          <a:effectLst/>
                        </a:rPr>
                        <a:t>dedup_set</a:t>
                      </a:r>
                      <a:r>
                        <a:rPr lang="zh-CN" altLang="en-US" sz="900" dirty="0">
                          <a:effectLst/>
                        </a:rPr>
                        <a:t>和</a:t>
                      </a:r>
                      <a:r>
                        <a:rPr lang="en" sz="900" dirty="0" err="1">
                          <a:effectLst/>
                        </a:rPr>
                        <a:t>dedup_table</a:t>
                      </a:r>
                      <a:r>
                        <a:rPr lang="en" sz="900" dirty="0">
                          <a:effectLst/>
                        </a:rPr>
                        <a:t>）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获取有频控限制的</a:t>
                      </a:r>
                      <a:r>
                        <a:rPr lang="en" sz="900" dirty="0" err="1">
                          <a:effectLst/>
                        </a:rPr>
                        <a:t>cmacth</a:t>
                      </a:r>
                      <a:r>
                        <a:rPr lang="en" sz="900" dirty="0">
                          <a:effectLst/>
                        </a:rPr>
                        <a:t> list，</a:t>
                      </a:r>
                      <a:r>
                        <a:rPr lang="zh-CN" altLang="en-US" sz="900" dirty="0">
                          <a:effectLst/>
                        </a:rPr>
                        <a:t>请求这些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cmatch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过去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8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小时（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session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级别）的真实曝光情况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session)，</a:t>
                      </a:r>
                      <a:r>
                        <a:rPr lang="zh-CN" altLang="en-US" sz="900" dirty="0">
                          <a:effectLst/>
                        </a:rPr>
                        <a:t>得出各个维度需要过滤的集合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686943">
                <a:tc>
                  <a:txBody>
                    <a:bodyPr/>
                    <a:lstStyle/>
                    <a:p>
                      <a:pPr algn="ctr"/>
                      <a:r>
                        <a:rPr lang="en" sz="900" dirty="0" err="1">
                          <a:effectLst/>
                        </a:rPr>
                        <a:t>Upin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设置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search_id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设置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请求来源</a:t>
                      </a:r>
                      <a:r>
                        <a:rPr lang="zh-CN" altLang="en-US" sz="900" dirty="0">
                          <a:effectLst/>
                        </a:rPr>
                        <a:t>相关信息</a:t>
                      </a:r>
                      <a:r>
                        <a:rPr lang="en-US" altLang="zh-CN" sz="900" dirty="0">
                          <a:effectLst/>
                        </a:rPr>
                        <a:t>: </a:t>
                      </a:r>
                      <a:r>
                        <a:rPr lang="en" sz="900" dirty="0" err="1">
                          <a:effectLst/>
                        </a:rPr>
                        <a:t>ip</a:t>
                      </a:r>
                      <a:r>
                        <a:rPr 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省市、</a:t>
                      </a:r>
                      <a:r>
                        <a:rPr lang="en" sz="900" dirty="0" err="1">
                          <a:effectLst/>
                        </a:rPr>
                        <a:t>refer、original_query</a:t>
                      </a:r>
                      <a:endParaRPr lang="e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③</a:t>
                      </a:r>
                      <a:r>
                        <a:rPr lang="zh-CN" altLang="en-US" sz="900" dirty="0">
                          <a:effectLst/>
                        </a:rPr>
                        <a:t>根据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流量来源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 err="1">
                          <a:effectLst/>
                        </a:rPr>
                        <a:t>baiduid，wise</a:t>
                      </a:r>
                      <a:r>
                        <a:rPr lang="zh-CN" altLang="en-US" sz="900" dirty="0">
                          <a:effectLst/>
                        </a:rPr>
                        <a:t>还有代理</a:t>
                      </a:r>
                      <a:r>
                        <a:rPr lang="en" sz="900" dirty="0" err="1">
                          <a:effectLst/>
                        </a:rPr>
                        <a:t>ua</a:t>
                      </a:r>
                      <a:r>
                        <a:rPr lang="zh-CN" altLang="en-US" sz="900" dirty="0">
                          <a:effectLst/>
                        </a:rPr>
                        <a:t>和</a:t>
                      </a:r>
                      <a:r>
                        <a:rPr lang="en" sz="900" dirty="0" err="1">
                          <a:effectLst/>
                        </a:rPr>
                        <a:t>gps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④</a:t>
                      </a:r>
                      <a:r>
                        <a:rPr lang="zh-CN" altLang="en-US" sz="900" dirty="0">
                          <a:effectLst/>
                        </a:rPr>
                        <a:t>设置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需要频控的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cmatch</a:t>
                      </a:r>
                      <a:endParaRPr lang="en" sz="90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解析人群定向</a:t>
                      </a:r>
                      <a:r>
                        <a:rPr lang="zh-CN" altLang="en-US" sz="900" dirty="0">
                          <a:effectLst/>
                        </a:rPr>
                        <a:t>：用户自然属性</a:t>
                      </a:r>
                      <a:r>
                        <a:rPr lang="en-US" altLang="zh-CN" sz="900" dirty="0">
                          <a:effectLst/>
                        </a:rPr>
                        <a:t>,</a:t>
                      </a:r>
                      <a:r>
                        <a:rPr lang="zh-CN" altLang="en-US" sz="900" dirty="0">
                          <a:effectLst/>
                        </a:rPr>
                        <a:t>与</a:t>
                      </a:r>
                      <a:r>
                        <a:rPr lang="en" sz="900" dirty="0" err="1">
                          <a:effectLst/>
                        </a:rPr>
                        <a:t>uas</a:t>
                      </a:r>
                      <a:r>
                        <a:rPr lang="zh-CN" altLang="en-US" sz="900" dirty="0">
                          <a:effectLst/>
                        </a:rPr>
                        <a:t>一致（</a:t>
                      </a:r>
                      <a:r>
                        <a:rPr lang="en" sz="900" dirty="0" err="1">
                          <a:effectLst/>
                        </a:rPr>
                        <a:t>uas</a:t>
                      </a:r>
                      <a:r>
                        <a:rPr lang="zh-CN" altLang="en-US" sz="900" dirty="0">
                          <a:effectLst/>
                        </a:rPr>
                        <a:t>优先级更高）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历史搜索记录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>
                          <a:effectLst/>
                        </a:rPr>
                        <a:t>session</a:t>
                      </a:r>
                      <a:r>
                        <a:rPr lang="zh-CN" altLang="en-US" sz="900" dirty="0">
                          <a:effectLst/>
                        </a:rPr>
                        <a:t>维度</a:t>
                      </a:r>
                      <a:r>
                        <a:rPr lang="en-US" altLang="zh-CN" sz="900" dirty="0">
                          <a:effectLst/>
                        </a:rPr>
                        <a:t>(8</a:t>
                      </a:r>
                      <a:r>
                        <a:rPr lang="zh-CN" altLang="en-US" sz="900" dirty="0">
                          <a:effectLst/>
                        </a:rPr>
                        <a:t>小时</a:t>
                      </a:r>
                      <a:r>
                        <a:rPr lang="en-US" altLang="zh-CN" sz="900" dirty="0">
                          <a:effectLst/>
                        </a:rPr>
                        <a:t>), </a:t>
                      </a:r>
                      <a:r>
                        <a:rPr lang="en" sz="900" dirty="0" err="1">
                          <a:effectLst/>
                        </a:rPr>
                        <a:t>term_list、adurl、asurl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asp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日志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>
                          <a:effectLst/>
                        </a:rPr>
                        <a:t>profile</a:t>
                      </a:r>
                      <a:r>
                        <a:rPr lang="zh-CN" altLang="en-US" sz="900" dirty="0">
                          <a:effectLst/>
                        </a:rPr>
                        <a:t>维度</a:t>
                      </a:r>
                      <a:r>
                        <a:rPr lang="en-US" altLang="zh-CN" sz="900" dirty="0">
                          <a:effectLst/>
                        </a:rPr>
                        <a:t>(72</a:t>
                      </a:r>
                      <a:r>
                        <a:rPr lang="zh-CN" altLang="en-US" sz="900" dirty="0">
                          <a:effectLst/>
                        </a:rPr>
                        <a:t>小时</a:t>
                      </a:r>
                      <a:r>
                        <a:rPr lang="en-US" altLang="zh-CN" sz="900" dirty="0">
                          <a:effectLst/>
                        </a:rPr>
                        <a:t>)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 </a:t>
                      </a:r>
                      <a:r>
                        <a:rPr lang="zh-CN" altLang="en-US" sz="900" dirty="0">
                          <a:effectLst/>
                        </a:rPr>
                        <a:t>对</a:t>
                      </a:r>
                      <a:r>
                        <a:rPr lang="en" sz="900" dirty="0">
                          <a:effectLst/>
                        </a:rPr>
                        <a:t>wise</a:t>
                      </a:r>
                      <a:r>
                        <a:rPr lang="zh-CN" altLang="en-US" sz="900" dirty="0">
                          <a:effectLst/>
                        </a:rPr>
                        <a:t>流量进一步解析定位、常驻点以及</a:t>
                      </a:r>
                      <a:r>
                        <a:rPr lang="en" sz="900" dirty="0">
                          <a:effectLst/>
                        </a:rPr>
                        <a:t>query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获取用户历史搜索信息和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短期兴趣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391182097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" sz="900" dirty="0">
                          <a:effectLst/>
                        </a:rPr>
                        <a:t>Ums</a:t>
                      </a: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按照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流量类型设置要求的字段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>
                          <a:effectLst/>
                        </a:rPr>
                        <a:t>app</a:t>
                      </a:r>
                      <a:r>
                        <a:rPr lang="zh-CN" altLang="en-US" sz="900" dirty="0">
                          <a:effectLst/>
                        </a:rPr>
                        <a:t>是</a:t>
                      </a:r>
                      <a:r>
                        <a:rPr lang="en" sz="900" dirty="0" err="1">
                          <a:effectLst/>
                        </a:rPr>
                        <a:t>cuid+uid</a:t>
                      </a:r>
                      <a:r>
                        <a:rPr lang="en" sz="900" dirty="0">
                          <a:effectLst/>
                        </a:rPr>
                        <a:t>, wise</a:t>
                      </a:r>
                      <a:r>
                        <a:rPr lang="zh-CN" altLang="en-US" sz="900" dirty="0">
                          <a:effectLst/>
                        </a:rPr>
                        <a:t>是</a:t>
                      </a:r>
                      <a:r>
                        <a:rPr lang="en" sz="900" dirty="0" err="1">
                          <a:effectLst/>
                        </a:rPr>
                        <a:t>baiduid+uid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设置请求信息</a:t>
                      </a:r>
                      <a:r>
                        <a:rPr lang="zh-CN" altLang="en-US" sz="900" dirty="0">
                          <a:effectLst/>
                        </a:rPr>
                        <a:t>：高端人群信息、图片列表、视频列表、好看兴趣、贴吧兴趣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解析左侧栏请求的各项信息，此处还增加了对不感兴趣的解析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根据用户自然浏览时产生的</a:t>
                      </a:r>
                      <a:r>
                        <a:rPr lang="en" sz="900" dirty="0">
                          <a:effectLst/>
                        </a:rPr>
                        <a:t>attention</a:t>
                      </a:r>
                      <a:r>
                        <a:rPr lang="zh-CN" altLang="en-US" sz="900" dirty="0">
                          <a:effectLst/>
                        </a:rPr>
                        <a:t>信息：</a:t>
                      </a: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短期兴趣</a:t>
                      </a:r>
                      <a:r>
                        <a:rPr lang="zh-CN" altLang="en-US" sz="900" dirty="0">
                          <a:effectLst/>
                        </a:rPr>
                        <a:t>：近期点击（好看、贴吧等）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r>
                        <a:rPr lang="en-US" altLang="zh-C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attention_dislike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③ </a:t>
                      </a:r>
                      <a:r>
                        <a:rPr lang="en" sz="900" dirty="0" err="1">
                          <a:effectLst/>
                        </a:rPr>
                        <a:t>统计attention</a:t>
                      </a:r>
                      <a:r>
                        <a:rPr lang="zh-CN" altLang="en-US" sz="900" dirty="0">
                          <a:effectLst/>
                        </a:rPr>
                        <a:t>维度的点展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高端人群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long term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的标签</a:t>
                      </a:r>
                      <a:r>
                        <a:rPr lang="zh-CN" altLang="en-US" sz="900" dirty="0">
                          <a:effectLst/>
                        </a:rPr>
                        <a:t>（用于后续过滤）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82477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1758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D78D0BEA-C339-8F4B-9069-A4604CC35359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Phase4</a:t>
            </a:r>
            <a:r>
              <a:rPr dirty="0"/>
              <a:t> </a:t>
            </a:r>
            <a:r>
              <a:rPr lang="en-US" dirty="0" err="1"/>
              <a:t>个性化信息获取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B65B9-F116-3848-B5E1-F4470EAC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06" y="0"/>
            <a:ext cx="1550862" cy="1297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3B608C-085F-0843-B9BC-B22C08BEA078}"/>
              </a:ext>
            </a:extLst>
          </p:cNvPr>
          <p:cNvSpPr txBox="1"/>
          <p:nvPr/>
        </p:nvSpPr>
        <p:spPr>
          <a:xfrm>
            <a:off x="7451185" y="188721"/>
            <a:ext cx="142264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u="sng" dirty="0">
                <a:hlinkClick r:id="rId3" action="ppaction://hlinksldjump"/>
              </a:rPr>
              <a:t>几种日志</a:t>
            </a:r>
            <a:endParaRPr lang="en-US" altLang="zh-CN" sz="1100" u="sng" dirty="0">
              <a:hlinkClick r:id="rId3" action="ppaction://hlinksldjump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u="sng" dirty="0">
                <a:hlinkClick r:id="rId3" action="ppaction://hlinksldjump"/>
              </a:rPr>
              <a:t>意图中台</a:t>
            </a:r>
            <a:endParaRPr lang="en-US" altLang="zh-CN" sz="1100" u="sng" dirty="0">
              <a:hlinkClick r:id="rId3" action="ppaction://hlinksldjump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D4AB97A-2E39-B849-8114-30F9CE27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8311"/>
              </p:ext>
            </p:extLst>
          </p:nvPr>
        </p:nvGraphicFramePr>
        <p:xfrm>
          <a:off x="270168" y="1479226"/>
          <a:ext cx="8603663" cy="492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612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454083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371288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298680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438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LiteKaiwu</a:t>
                      </a:r>
                      <a:endParaRPr lang="e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基本信息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search_id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client_id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request_type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设备情况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cuid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baiduid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tiebaidfa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os_id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passport_user_id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device_id</a:t>
                      </a:r>
                      <a:endParaRPr lang="zh-CN" altLang="en-US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获取相似人群集合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looklike_crowds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和闪投用户信息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pa_user_profile</a:t>
                      </a:r>
                      <a:endParaRPr lang="zh-CN" altLang="en-US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网盟流量走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LiteKaiwu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获取人群定向信息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LiteGoldengate</a:t>
                      </a: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GO_ON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GO_ON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默认不请求该模块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686943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IntentService</a:t>
                      </a: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flow_info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: 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ip、os_id、flow_type、baiduid、imei、idfa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发出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idm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 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(id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融合）</a:t>
                      </a:r>
                      <a:endParaRPr lang="en-US" altLang="zh-CN" sz="90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处理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实体请求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投资意愿请求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行为数据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茧房数据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（曝光广告）、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改写请求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dmp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解析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广告曝光数据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uc_als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意愿数据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：用户意图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意图广告、意图兴趣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解析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行为数据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：广告点击、展示和播放时数据 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+ 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列表 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+ 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dislike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数据（广告、实体、品牌和一级行业）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 解析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茧房数据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：屏蔽曝光数过半的二级行业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⑤ 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：获取改写的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⑥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dmp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数据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：实体意图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用户标签、用户地点、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app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信息、相似人群等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请求意图中台获取：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个性化数据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: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行为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+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画像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+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标签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获取商业意图，如对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流量获取字面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结构化意图（知识图谱）、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embedding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391182097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Rtaserver</a:t>
                      </a:r>
                    </a:p>
                  </a:txBody>
                  <a:tcPr marL="123825" marR="123825" marT="57150" marB="5715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根据支持预取的客户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list，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设置交互信息：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url、token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缓存时间等 ② 设置请求权限 ③ 设置当前流量请求的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src_id、cmatch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设备信息以及媒体行业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判断请求是否成功，将返回结果存入线程数据</a:t>
                      </a: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q_ctx</a:t>
                      </a:r>
                      <a:r>
                        <a:rPr lang="zh-CN" altLang="en-US" sz="9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中</a:t>
                      </a: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请求允许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预取的客户，获取预取结果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82477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42728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5F475AD-2E65-0D46-8426-BDB637865F12}"/>
              </a:ext>
            </a:extLst>
          </p:cNvPr>
          <p:cNvSpPr txBox="1"/>
          <p:nvPr/>
        </p:nvSpPr>
        <p:spPr>
          <a:xfrm>
            <a:off x="6032810" y="159462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33045D9E-F03F-0E44-8DED-825314D19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81118"/>
              </p:ext>
            </p:extLst>
          </p:nvPr>
        </p:nvGraphicFramePr>
        <p:xfrm>
          <a:off x="819462" y="1964996"/>
          <a:ext cx="7505076" cy="3306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866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3658644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422566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handle_data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1033582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FeedbesXbox</a:t>
                      </a:r>
                    </a:p>
                  </a:txBody>
                  <a:tcPr marL="123825" marR="123825" marT="57150" marB="571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注册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xbox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请求，获取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流量用户特征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BesProfileXboxRequest、SdkApplistParllelRequest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（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安装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app）、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BesProfileListParllelRequest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（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 Profile）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流量的用户特征 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profile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是用户过去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72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小时在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cmatch、ideaid、mt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等维度的访问行为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953347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Unionid</a:t>
                      </a:r>
                    </a:p>
                  </a:txBody>
                  <a:tcPr marL="123825" marR="123825" marT="57150" marB="571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获取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unionid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预取词表，请求其中每个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url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是否接收此设备 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=&gt;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只等待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cache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手百流量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unionid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用于实现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跨小程序的用户区分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预取结果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之后下发到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feedproxy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adplus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客户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953347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FeedUserXboxCenter</a:t>
                      </a:r>
                      <a:endParaRPr lang="e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注册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安装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app、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历史搜索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y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xbox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：获取广告频控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ideaid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和高品质广告、长期特征、视频特征、品牌频控等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有些部分用到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upin</a:t>
                      </a:r>
                      <a:r>
                        <a:rPr lang="en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是因为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upin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有些数据不能直接用于触发，需要经过</a:t>
                      </a:r>
                      <a:r>
                        <a:rPr lang="en" sz="900" b="0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xbox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转化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获取用户行为数据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70329480"/>
                  </a:ext>
                </a:extLst>
              </a:tr>
            </a:tbl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994E84F6-0382-B243-82AE-805D50B7A8DC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Phase4</a:t>
            </a:r>
            <a:r>
              <a:rPr dirty="0"/>
              <a:t> </a:t>
            </a:r>
            <a:r>
              <a:rPr lang="en-US" dirty="0" err="1"/>
              <a:t>个性化信息获取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F32A7C-57D4-104D-BF7D-E52BF414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81" y="129108"/>
            <a:ext cx="1724561" cy="14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27572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D78D0BEA-C339-8F4B-9069-A4604CC35359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Phase6&amp;9</a:t>
            </a:r>
            <a:r>
              <a:rPr lang="zh-CN" altLang="en-US" spc="100" dirty="0"/>
              <a:t> 触发信息准备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BA054D-759B-CA45-B6C9-0C74EFBF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18" y="20260"/>
            <a:ext cx="2200174" cy="1485349"/>
          </a:xfrm>
          <a:prstGeom prst="rect">
            <a:avLst/>
          </a:prstGeom>
        </p:spPr>
      </p:pic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65B4BB6A-6B3A-4740-A7E8-74EEA57AC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1689"/>
              </p:ext>
            </p:extLst>
          </p:nvPr>
        </p:nvGraphicFramePr>
        <p:xfrm>
          <a:off x="242482" y="1498612"/>
          <a:ext cx="8659036" cy="3901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482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479612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454083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212047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1841812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3352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3089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6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900" dirty="0" err="1"/>
                        <a:t>GoldenGate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从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asp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数据中获取</a:t>
                      </a:r>
                      <a:r>
                        <a:rPr lang="en-US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pv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altLang="zh-CN" sz="900" dirty="0" err="1">
                          <a:effectLst/>
                        </a:rPr>
                        <a:t>sid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flow_tag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original_query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baiduid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cuid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ua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refer</a:t>
                      </a:r>
                      <a:r>
                        <a:rPr lang="zh-CN" altLang="en-US" sz="900" dirty="0">
                          <a:effectLst/>
                        </a:rPr>
                        <a:t>、</a:t>
                      </a:r>
                      <a:r>
                        <a:rPr lang="en-US" altLang="zh-CN" sz="900" dirty="0" err="1">
                          <a:effectLst/>
                        </a:rPr>
                        <a:t>ctr_cmatch</a:t>
                      </a:r>
                      <a:r>
                        <a:rPr lang="zh-CN" altLang="en-US" sz="900" dirty="0">
                          <a:effectLst/>
                        </a:rPr>
                        <a:t>等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获取用户信息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zh-CN" altLang="en" sz="900" dirty="0">
                          <a:effectLst/>
                        </a:rPr>
                        <a:t>短期</a:t>
                      </a:r>
                      <a:r>
                        <a:rPr lang="zh-CN" altLang="en-US" sz="900" dirty="0">
                          <a:effectLst/>
                        </a:rPr>
                        <a:t>兴趣</a:t>
                      </a:r>
                      <a:r>
                        <a:rPr lang="en" altLang="zh-CN" sz="900" dirty="0">
                          <a:effectLst/>
                        </a:rPr>
                        <a:t>(ums)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long_term_fea</a:t>
                      </a:r>
                      <a:r>
                        <a:rPr lang="en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 err="1">
                          <a:effectLst/>
                        </a:rPr>
                        <a:t>upin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人群包信息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 err="1">
                          <a:effectLst/>
                        </a:rPr>
                        <a:t>upin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location(</a:t>
                      </a:r>
                      <a:r>
                        <a:rPr lang="en" altLang="zh-CN" sz="900" dirty="0" err="1">
                          <a:effectLst/>
                        </a:rPr>
                        <a:t>dmp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business_tag</a:t>
                      </a:r>
                      <a:r>
                        <a:rPr lang="en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 err="1">
                          <a:effectLst/>
                        </a:rPr>
                        <a:t>dmp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tieba</a:t>
                      </a:r>
                      <a:r>
                        <a:rPr lang="zh-CN" altLang="en-US" sz="900" dirty="0">
                          <a:effectLst/>
                        </a:rPr>
                        <a:t>实时特征和历史特征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>
                          <a:effectLst/>
                        </a:rPr>
                        <a:t>ums)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实时广告及点展行为数据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 err="1">
                          <a:effectLst/>
                        </a:rPr>
                        <a:t>intentservice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-US" sz="900" dirty="0">
                          <a:effectLst/>
                        </a:rPr>
                        <a:t>等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设置频控信息（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级别），为金门提供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精选依据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altLang="zh-CN" sz="900" dirty="0" err="1">
                          <a:effectLst/>
                        </a:rPr>
                        <a:t>upin_query_dedup_set</a:t>
                      </a:r>
                      <a:r>
                        <a:rPr lang="zh-CN" altLang="en-US" sz="900" dirty="0">
                          <a:effectLst/>
                        </a:rPr>
                        <a:t>和</a:t>
                      </a:r>
                      <a:r>
                        <a:rPr lang="en" altLang="zh-CN" sz="900" dirty="0" err="1">
                          <a:effectLst/>
                        </a:rPr>
                        <a:t>shown_info_query_dedup_set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④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添加已有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</a:t>
                      </a:r>
                      <a:r>
                        <a:rPr lang="zh-CN" altLang="en-US" sz="900" dirty="0">
                          <a:effectLst/>
                        </a:rPr>
                        <a:t>：汇川中间页、贴吧标题、</a:t>
                      </a:r>
                      <a:r>
                        <a:rPr lang="en" altLang="zh-CN" sz="900" dirty="0" err="1">
                          <a:effectLst/>
                        </a:rPr>
                        <a:t>dmp</a:t>
                      </a:r>
                      <a:r>
                        <a:rPr lang="zh-CN" altLang="en-US" sz="900" dirty="0">
                          <a:effectLst/>
                        </a:rPr>
                        <a:t>的</a:t>
                      </a:r>
                      <a:r>
                        <a:rPr lang="en" altLang="zh-CN" sz="900" dirty="0" err="1">
                          <a:effectLst/>
                        </a:rPr>
                        <a:t>ei_query</a:t>
                      </a:r>
                      <a:r>
                        <a:rPr lang="en" altLang="zh-CN" sz="900" dirty="0">
                          <a:effectLst/>
                        </a:rPr>
                        <a:t>(entity intention)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⑤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小程序信息</a:t>
                      </a:r>
                      <a:r>
                        <a:rPr lang="zh-CN" altLang="en-US" sz="900" dirty="0">
                          <a:effectLst/>
                        </a:rPr>
                        <a:t>：页面</a:t>
                      </a:r>
                      <a:r>
                        <a:rPr lang="en" altLang="zh-CN" sz="900" dirty="0">
                          <a:effectLst/>
                        </a:rPr>
                        <a:t>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小程序信息流的一级和二级分类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获取金门从不同分支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branch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拉取整合而成的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query_list</a:t>
                      </a:r>
                      <a:r>
                        <a:rPr lang="zh-CN" altLang="en" sz="900" dirty="0">
                          <a:effectLst/>
                        </a:rPr>
                        <a:t>：</a:t>
                      </a:r>
                      <a:r>
                        <a:rPr lang="en" altLang="zh-CN" sz="900" dirty="0">
                          <a:effectLst/>
                        </a:rPr>
                        <a:t>query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branch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br</a:t>
                      </a:r>
                      <a:r>
                        <a:rPr lang="en-US" altLang="zh-CN" sz="900" dirty="0">
                          <a:effectLst/>
                        </a:rPr>
                        <a:t>a</a:t>
                      </a:r>
                      <a:r>
                        <a:rPr lang="en" altLang="zh-CN" sz="900" dirty="0" err="1">
                          <a:effectLst/>
                        </a:rPr>
                        <a:t>nch_rank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branch_weight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intentq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epvq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cpm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trade_id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score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pv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query_mining_list</a:t>
                      </a:r>
                      <a:r>
                        <a:rPr lang="en" altLang="zh-CN" sz="900" dirty="0">
                          <a:effectLst/>
                        </a:rPr>
                        <a:t>: </a:t>
                      </a:r>
                      <a:r>
                        <a:rPr lang="zh-CN" altLang="en-US" sz="900" dirty="0">
                          <a:effectLst/>
                        </a:rPr>
                        <a:t>参数同上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kg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意图词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kg_list</a:t>
                      </a:r>
                      <a:r>
                        <a:rPr lang="zh-CN" altLang="en" sz="900" dirty="0">
                          <a:effectLst/>
                        </a:rPr>
                        <a:t>：</a:t>
                      </a:r>
                      <a:r>
                        <a:rPr lang="en" altLang="zh-CN" sz="900" dirty="0">
                          <a:effectLst/>
                        </a:rPr>
                        <a:t>query</a:t>
                      </a:r>
                      <a:r>
                        <a:rPr lang="zh-CN" altLang="en-US" sz="900" dirty="0">
                          <a:effectLst/>
                        </a:rPr>
                        <a:t>签名、</a:t>
                      </a:r>
                      <a:r>
                        <a:rPr lang="en" altLang="zh-CN" sz="900" dirty="0">
                          <a:effectLst/>
                        </a:rPr>
                        <a:t>branch</a:t>
                      </a:r>
                      <a:r>
                        <a:rPr lang="zh-CN" altLang="en-US" sz="900" dirty="0">
                          <a:effectLst/>
                        </a:rPr>
                        <a:t>分支、</a:t>
                      </a:r>
                      <a:r>
                        <a:rPr lang="en" altLang="zh-CN" sz="900" dirty="0">
                          <a:effectLst/>
                        </a:rPr>
                        <a:t>score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intentq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pvr</a:t>
                      </a:r>
                      <a:r>
                        <a:rPr lang="en" altLang="zh-CN" sz="900" dirty="0">
                          <a:effectLst/>
                        </a:rPr>
                        <a:t>(</a:t>
                      </a:r>
                      <a:r>
                        <a:rPr lang="zh-CN" altLang="en-US" sz="900" dirty="0">
                          <a:effectLst/>
                        </a:rPr>
                        <a:t>有效检索比率</a:t>
                      </a:r>
                      <a:r>
                        <a:rPr lang="en-US" altLang="zh-CN" sz="900" dirty="0">
                          <a:effectLst/>
                        </a:rPr>
                        <a:t>,</a:t>
                      </a:r>
                      <a:r>
                        <a:rPr lang="en" altLang="zh-CN" sz="900" dirty="0" err="1">
                          <a:effectLst/>
                        </a:rPr>
                        <a:t>epv</a:t>
                      </a:r>
                      <a:r>
                        <a:rPr lang="en" altLang="zh-CN" sz="900" dirty="0">
                          <a:effectLst/>
                        </a:rPr>
                        <a:t>/</a:t>
                      </a:r>
                      <a:r>
                        <a:rPr lang="en" altLang="zh-CN" sz="900" dirty="0" err="1">
                          <a:effectLst/>
                        </a:rPr>
                        <a:t>pv</a:t>
                      </a:r>
                      <a:r>
                        <a:rPr lang="en" altLang="zh-CN" sz="900" dirty="0">
                          <a:effectLst/>
                        </a:rPr>
                        <a:t>)</a:t>
                      </a:r>
                      <a:r>
                        <a:rPr lang="zh-CN" altLang="en" sz="900" dirty="0">
                          <a:effectLst/>
                        </a:rPr>
                        <a:t>，</a:t>
                      </a:r>
                      <a:r>
                        <a:rPr lang="en" altLang="zh-CN" sz="900" dirty="0" err="1">
                          <a:effectLst/>
                        </a:rPr>
                        <a:t>intent_level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④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其余列表</a:t>
                      </a:r>
                      <a:r>
                        <a:rPr lang="zh-CN" altLang="en-US" sz="900" dirty="0">
                          <a:effectLst/>
                        </a:rPr>
                        <a:t>：激励视频列表、相似人群包、</a:t>
                      </a:r>
                      <a:r>
                        <a:rPr lang="en" altLang="zh-CN" sz="900" dirty="0" err="1">
                          <a:effectLst/>
                        </a:rPr>
                        <a:t>otpa</a:t>
                      </a:r>
                      <a:r>
                        <a:rPr lang="zh-CN" altLang="en-US" sz="900" dirty="0">
                          <a:effectLst/>
                        </a:rPr>
                        <a:t>人群包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zh-CN" altLang="en-US" sz="900" dirty="0">
                          <a:effectLst/>
                        </a:rPr>
                        <a:t>广告主定向人群包）、搜索词、搜索词改写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>
                          <a:effectLst/>
                        </a:rPr>
                        <a:t>eureka)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兴趣列表、知识广告等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单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 -&gt;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多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无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-&gt;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 有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一般是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流量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化：输入此次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pv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信息及用户信息，从金门获取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query_list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，其中包括生成和改写的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endParaRPr lang="zh-CN" altLang="en-US" sz="9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ACA4F14-7B32-4848-AC88-52540A51A946}"/>
              </a:ext>
            </a:extLst>
          </p:cNvPr>
          <p:cNvSpPr txBox="1"/>
          <p:nvPr/>
        </p:nvSpPr>
        <p:spPr>
          <a:xfrm>
            <a:off x="3705726" y="660533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D78585-ED4E-E845-B9B1-BB7E675E763A}"/>
              </a:ext>
            </a:extLst>
          </p:cNvPr>
          <p:cNvSpPr txBox="1"/>
          <p:nvPr/>
        </p:nvSpPr>
        <p:spPr>
          <a:xfrm>
            <a:off x="4901511" y="1924297"/>
            <a:ext cx="2089926" cy="30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+mn-lt"/>
              </a:rPr>
              <a:t>主要函数</a:t>
            </a:r>
            <a:r>
              <a:rPr lang="en-US" altLang="zh-CN" sz="900" dirty="0">
                <a:latin typeface="+mn-lt"/>
              </a:rPr>
              <a:t>: </a:t>
            </a:r>
            <a:r>
              <a:rPr lang="en" altLang="zh-CN" sz="900" dirty="0" err="1">
                <a:latin typeface="+mn-lt"/>
              </a:rPr>
              <a:t>parse_goldengate_response</a:t>
            </a:r>
            <a:endParaRPr lang="en" altLang="zh-CN" sz="900" dirty="0"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B34376-108E-204B-BC74-F03969909494}"/>
              </a:ext>
            </a:extLst>
          </p:cNvPr>
          <p:cNvSpPr txBox="1"/>
          <p:nvPr/>
        </p:nvSpPr>
        <p:spPr>
          <a:xfrm>
            <a:off x="2482074" y="1928974"/>
            <a:ext cx="2089926" cy="30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+mn-lt"/>
              </a:rPr>
              <a:t>主要函数</a:t>
            </a:r>
            <a:r>
              <a:rPr lang="en-US" altLang="zh-CN" sz="900" dirty="0">
                <a:latin typeface="+mn-lt"/>
              </a:rPr>
              <a:t>: </a:t>
            </a:r>
            <a:r>
              <a:rPr lang="en" altLang="zh-CN" sz="900" dirty="0" err="1">
                <a:latin typeface="+mn-lt"/>
              </a:rPr>
              <a:t>make_goldengate_request</a:t>
            </a:r>
            <a:r>
              <a:rPr lang="en" altLang="zh-CN" sz="900" dirty="0">
                <a:solidFill>
                  <a:schemeClr val="tx1"/>
                </a:solidFill>
                <a:latin typeface="+mn-lt"/>
              </a:rPr>
              <a:t> </a:t>
            </a:r>
            <a:endParaRPr lang="en" altLang="zh-CN" sz="900" dirty="0">
              <a:latin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ED9FC6-88B5-6847-9416-650B489FA1BE}"/>
              </a:ext>
            </a:extLst>
          </p:cNvPr>
          <p:cNvGrpSpPr/>
          <p:nvPr/>
        </p:nvGrpSpPr>
        <p:grpSpPr>
          <a:xfrm>
            <a:off x="242482" y="5588624"/>
            <a:ext cx="5703992" cy="1431157"/>
            <a:chOff x="242482" y="5588624"/>
            <a:chExt cx="5703992" cy="143115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090394F-C382-4B43-A585-EC0095139576}"/>
                </a:ext>
              </a:extLst>
            </p:cNvPr>
            <p:cNvSpPr txBox="1"/>
            <p:nvPr/>
          </p:nvSpPr>
          <p:spPr>
            <a:xfrm>
              <a:off x="242482" y="5865621"/>
              <a:ext cx="5703992" cy="1154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marR="0" indent="-285750" algn="l" defTabSz="4572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zh-CN" sz="11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intentq</a:t>
              </a:r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：衡量</a:t>
              </a:r>
              <a:r>
                <a:rPr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query</a:t>
              </a:r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和用户的相关性</a:t>
              </a:r>
              <a:endParaRPr kumimoji="0" lang="en-US" altLang="zh-CN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  <a:p>
              <a:pPr marL="285750" marR="0" indent="-285750" algn="l" defTabSz="4572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zh-CN" sz="11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deepintentq</a:t>
              </a:r>
              <a:r>
                <a:rPr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</a:t>
              </a:r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基于</a:t>
              </a:r>
              <a:r>
                <a:rPr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DNN</a:t>
              </a:r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</a:t>
              </a:r>
              <a:r>
                <a:rPr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intent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epvq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：衡量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query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的流量商业价值，代表该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query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召回广告的预估点击率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marR="0" indent="-285750" algn="l" defTabSz="4572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4EE79C-C7D4-F140-801F-478DC81F44DD}"/>
                </a:ext>
              </a:extLst>
            </p:cNvPr>
            <p:cNvSpPr txBox="1"/>
            <p:nvPr/>
          </p:nvSpPr>
          <p:spPr>
            <a:xfrm>
              <a:off x="242482" y="5588624"/>
              <a:ext cx="1504971" cy="276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金门返回的部分</a:t>
              </a:r>
              <a:r>
                <a:rPr lang="en-US" altLang="zh-CN" sz="12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q</a:t>
              </a:r>
              <a:r>
                <a:rPr lang="zh-CN" altLang="en-US" sz="12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值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24774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2C37E62-244A-5846-ADD2-ED14CE86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65947"/>
              </p:ext>
            </p:extLst>
          </p:nvPr>
        </p:nvGraphicFramePr>
        <p:xfrm>
          <a:off x="407009" y="1639855"/>
          <a:ext cx="8329982" cy="4730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15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672987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656472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952308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103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handle_data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/>
                        <a:t>作用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11253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/>
                        <a:t>6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UserEmbedding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打包观星请求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放入</a:t>
                      </a:r>
                      <a:r>
                        <a:rPr lang="zh-CN" altLang="en-US" sz="900" dirty="0">
                          <a:effectLst/>
                        </a:rPr>
                        <a:t>当前</a:t>
                      </a:r>
                      <a:r>
                        <a:rPr lang="en" altLang="zh-CN" sz="900" dirty="0">
                          <a:effectLst/>
                        </a:rPr>
                        <a:t>session</a:t>
                      </a:r>
                      <a:r>
                        <a:rPr lang="zh-CN" altLang="en-US" sz="900" dirty="0">
                          <a:effectLst/>
                        </a:rPr>
                        <a:t>中</a:t>
                      </a:r>
                      <a:r>
                        <a:rPr lang="en" altLang="zh-CN" sz="900" dirty="0">
                          <a:effectLst/>
                        </a:rPr>
                        <a:t>ums</a:t>
                      </a:r>
                      <a:r>
                        <a:rPr lang="zh-CN" altLang="en-US" sz="900" dirty="0">
                          <a:effectLst/>
                        </a:rPr>
                        <a:t>和</a:t>
                      </a:r>
                      <a:r>
                        <a:rPr lang="en" altLang="zh-CN" sz="900" dirty="0" err="1">
                          <a:effectLst/>
                        </a:rPr>
                        <a:t>upin</a:t>
                      </a:r>
                      <a:r>
                        <a:rPr lang="zh-CN" altLang="en-US" sz="900" dirty="0">
                          <a:effectLst/>
                        </a:rPr>
                        <a:t>的数据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异步接收返回并解析观星结果</a:t>
                      </a:r>
                      <a:r>
                        <a:rPr lang="en" altLang="zh-CN" sz="900" dirty="0">
                          <a:effectLst/>
                        </a:rPr>
                        <a:t>: </a:t>
                      </a:r>
                      <a:r>
                        <a:rPr lang="zh-CN" altLang="en-US" sz="900" dirty="0">
                          <a:effectLst/>
                        </a:rPr>
                        <a:t>根据</a:t>
                      </a:r>
                      <a:r>
                        <a:rPr lang="en" altLang="zh-CN" sz="900" dirty="0" err="1">
                          <a:effectLst/>
                        </a:rPr>
                        <a:t>predictor.conf</a:t>
                      </a:r>
                      <a:r>
                        <a:rPr lang="zh-CN" altLang="en-US" sz="900" dirty="0">
                          <a:effectLst/>
                        </a:rPr>
                        <a:t>获取对应</a:t>
                      </a:r>
                      <a:r>
                        <a:rPr lang="en" altLang="zh-CN" sz="900" dirty="0">
                          <a:effectLst/>
                        </a:rPr>
                        <a:t>q</a:t>
                      </a:r>
                      <a:r>
                        <a:rPr lang="zh-CN" altLang="en-US" sz="900" dirty="0">
                          <a:effectLst/>
                        </a:rPr>
                        <a:t>值，</a:t>
                      </a:r>
                      <a:r>
                        <a:rPr lang="en" altLang="zh-CN" sz="900" dirty="0" err="1">
                          <a:effectLst/>
                        </a:rPr>
                        <a:t>feeduserq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feedannq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ocpcuserq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feedroiuserq</a:t>
                      </a:r>
                      <a:r>
                        <a:rPr lang="zh-CN" altLang="en-US" sz="900" dirty="0">
                          <a:effectLst/>
                        </a:rPr>
                        <a:t>等</a:t>
                      </a:r>
                      <a:r>
                        <a:rPr lang="zh-CN" altLang="en-US" sz="1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en-US" altLang="zh-CN" sz="12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</a:t>
                      </a:r>
                      <a:r>
                        <a:rPr lang="en" altLang="zh-C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item2item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xbox</a:t>
                      </a:r>
                      <a:r>
                        <a:rPr lang="zh-CN" alt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写入信息</a:t>
                      </a:r>
                      <a:r>
                        <a:rPr lang="en-US" altLang="zh-CN" sz="900" dirty="0">
                          <a:effectLst/>
                        </a:rPr>
                        <a:t>: </a:t>
                      </a:r>
                      <a:r>
                        <a:rPr lang="en" altLang="zh-CN" sz="900" dirty="0" err="1">
                          <a:effectLst/>
                        </a:rPr>
                        <a:t>article_nid</a:t>
                      </a:r>
                      <a:r>
                        <a:rPr lang="zh-CN" altLang="en" sz="900" dirty="0">
                          <a:effectLst/>
                        </a:rPr>
                        <a:t>、 </a:t>
                      </a:r>
                      <a:r>
                        <a:rPr lang="en" altLang="zh-CN" sz="900" dirty="0" err="1">
                          <a:effectLst/>
                        </a:rPr>
                        <a:t>realtime_idea_id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idea_id_profile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idea_id_priority</a:t>
                      </a:r>
                      <a:r>
                        <a:rPr lang="en" altLang="zh-CN" sz="1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zh-CN" altLang="en-US" sz="9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① 请求观星获取用户向量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获取</a:t>
                      </a:r>
                      <a:r>
                        <a:rPr lang="en" sz="900" dirty="0" err="1">
                          <a:effectLst/>
                        </a:rPr>
                        <a:t>xbox</a:t>
                      </a:r>
                      <a:r>
                        <a:rPr lang="zh-CN" altLang="en-US" sz="900" dirty="0">
                          <a:effectLst/>
                        </a:rPr>
                        <a:t>相关广告队列</a:t>
                      </a:r>
                      <a:r>
                        <a:rPr lang="en" sz="900" dirty="0" err="1">
                          <a:effectLst/>
                        </a:rPr>
                        <a:t>user_related_adv_res_list</a:t>
                      </a:r>
                      <a:r>
                        <a:rPr lang="zh-CN" altLang="en-US" sz="900" dirty="0">
                          <a:effectLst/>
                        </a:rPr>
                        <a:t>的</a:t>
                      </a:r>
                      <a:r>
                        <a:rPr lang="en" sz="900" dirty="0" err="1">
                          <a:effectLst/>
                        </a:rPr>
                        <a:t>user_vector</a:t>
                      </a:r>
                      <a:r>
                        <a:rPr lang="en" sz="900" dirty="0">
                          <a:effectLst/>
                        </a:rPr>
                        <a:t>，</a:t>
                      </a:r>
                      <a:r>
                        <a:rPr lang="zh-CN" altLang="en-US" sz="900" dirty="0">
                          <a:effectLst/>
                        </a:rPr>
                        <a:t>写入观星获取的</a:t>
                      </a:r>
                      <a:r>
                        <a:rPr lang="en" sz="900" dirty="0" err="1">
                          <a:effectLst/>
                        </a:rPr>
                        <a:t>feeduserq</a:t>
                      </a:r>
                      <a:r>
                        <a:rPr lang="zh-CN" altLang="en-US" sz="900" dirty="0">
                          <a:effectLst/>
                        </a:rPr>
                        <a:t>信息，待之后进行相关广告获取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/>
                        <a:t>6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/>
                        <a:t>RedisProcess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adv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缓存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 err="1">
                          <a:effectLst/>
                        </a:rPr>
                        <a:t>ideaid、unitid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ums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缓存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 err="1">
                          <a:effectLst/>
                        </a:rPr>
                        <a:t>short_attention、attention_statistic</a:t>
                      </a:r>
                      <a:r>
                        <a:rPr 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感兴趣的一二级类别、感兴趣图和视频、</a:t>
                      </a:r>
                      <a:r>
                        <a:rPr lang="en" sz="900" dirty="0" err="1">
                          <a:effectLst/>
                        </a:rPr>
                        <a:t>attention_dislike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③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获取详情页面标题</a:t>
                      </a:r>
                      <a:r>
                        <a:rPr lang="en-US" altLang="zh-CN" sz="900" dirty="0">
                          <a:effectLst/>
                        </a:rPr>
                        <a:t>: </a:t>
                      </a:r>
                      <a:r>
                        <a:rPr lang="zh-CN" altLang="en-US" sz="900" dirty="0">
                          <a:effectLst/>
                        </a:rPr>
                        <a:t>获取高质广告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</a:t>
                      </a:r>
                      <a:r>
                        <a:rPr lang="zh-CN" altLang="en-US" sz="900" dirty="0">
                          <a:effectLst/>
                        </a:rPr>
                        <a:t>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zhuida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缓存和元信息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请求</a:t>
                      </a:r>
                      <a:r>
                        <a:rPr lang="en" sz="900" dirty="0" err="1">
                          <a:effectLst/>
                        </a:rPr>
                        <a:t>redis</a:t>
                      </a:r>
                      <a:r>
                        <a:rPr lang="en" sz="900" dirty="0">
                          <a:effectLst/>
                        </a:rPr>
                        <a:t>，</a:t>
                      </a:r>
                      <a:r>
                        <a:rPr lang="zh-CN" altLang="en-US" sz="900" dirty="0">
                          <a:effectLst/>
                        </a:rPr>
                        <a:t>获取</a:t>
                      </a:r>
                      <a:r>
                        <a:rPr lang="en" sz="900" dirty="0" err="1">
                          <a:effectLst/>
                        </a:rPr>
                        <a:t>idea_id</a:t>
                      </a:r>
                      <a:r>
                        <a:rPr lang="en" sz="900" dirty="0">
                          <a:effectLst/>
                        </a:rPr>
                        <a:t>(</a:t>
                      </a:r>
                      <a:r>
                        <a:rPr lang="zh-CN" altLang="en-US" sz="900" dirty="0">
                          <a:effectLst/>
                        </a:rPr>
                        <a:t>请求</a:t>
                      </a:r>
                      <a:r>
                        <a:rPr lang="en" sz="900" dirty="0" err="1">
                          <a:effectLst/>
                        </a:rPr>
                        <a:t>feedproxy</a:t>
                      </a:r>
                      <a:r>
                        <a:rPr lang="zh-CN" altLang="en-US" sz="900" dirty="0">
                          <a:effectLst/>
                        </a:rPr>
                        <a:t>需要）、</a:t>
                      </a:r>
                      <a:r>
                        <a:rPr lang="en" sz="900" dirty="0" err="1">
                          <a:effectLst/>
                        </a:rPr>
                        <a:t>unit_id、ums</a:t>
                      </a:r>
                      <a:r>
                        <a:rPr lang="zh-CN" altLang="en-US" sz="900" dirty="0">
                          <a:effectLst/>
                        </a:rPr>
                        <a:t>缓存、高质广告等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/>
                        <a:t>6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XboxCenterProcess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① 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FeedOnlineInterest</a:t>
                      </a:r>
                      <a:r>
                        <a:rPr lang="en" sz="900" dirty="0">
                          <a:effectLst/>
                        </a:rPr>
                        <a:t>：</a:t>
                      </a:r>
                      <a:r>
                        <a:rPr lang="zh-CN" altLang="en-US" sz="900" dirty="0">
                          <a:effectLst/>
                        </a:rPr>
                        <a:t>传入</a:t>
                      </a:r>
                      <a:r>
                        <a:rPr lang="en" sz="900" dirty="0" err="1">
                          <a:effectLst/>
                        </a:rPr>
                        <a:t>upin</a:t>
                      </a:r>
                      <a:r>
                        <a:rPr lang="zh-CN" altLang="en-US" sz="900" dirty="0">
                          <a:effectLst/>
                        </a:rPr>
                        <a:t>的</a:t>
                      </a:r>
                      <a:r>
                        <a:rPr lang="en" sz="900" dirty="0">
                          <a:effectLst/>
                        </a:rPr>
                        <a:t>session</a:t>
                      </a:r>
                      <a:r>
                        <a:rPr lang="zh-CN" altLang="en-US" sz="900" dirty="0">
                          <a:effectLst/>
                        </a:rPr>
                        <a:t>搜索记录和历史搜索记录，返回好看兴趣点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r>
                        <a:rPr lang="zh-CN" altLang="en-US" sz="900" dirty="0">
                          <a:effectLst/>
                        </a:rPr>
                        <a:t>② 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Item2item</a:t>
                      </a:r>
                      <a:r>
                        <a:rPr lang="en" sz="900" dirty="0">
                          <a:effectLst/>
                        </a:rPr>
                        <a:t>：</a:t>
                      </a:r>
                      <a:r>
                        <a:rPr lang="zh-CN" altLang="en-US" sz="900" dirty="0">
                          <a:effectLst/>
                        </a:rPr>
                        <a:t>获取用户相关的广告队列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其余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 err="1">
                          <a:effectLst/>
                        </a:rPr>
                        <a:t>PositionUserInfo、Boostpv、AcgCreditScore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请求</a:t>
                      </a:r>
                      <a:r>
                        <a:rPr lang="en" sz="900" dirty="0" err="1">
                          <a:effectLst/>
                        </a:rPr>
                        <a:t>xbox</a:t>
                      </a:r>
                      <a:r>
                        <a:rPr lang="zh-CN" altLang="en-US" sz="900" dirty="0">
                          <a:effectLst/>
                        </a:rPr>
                        <a:t>数据，获取好看兴趣点、用户相关广告向量等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703294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7F9220-7602-5146-8CDE-C49EEA252B97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Phase6&amp;9</a:t>
            </a:r>
            <a:r>
              <a:rPr dirty="0"/>
              <a:t> </a:t>
            </a:r>
            <a:r>
              <a:rPr lang="en-US" dirty="0" err="1"/>
              <a:t>触发信息准备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F475AD-2E65-0D46-8426-BDB637865F12}"/>
              </a:ext>
            </a:extLst>
          </p:cNvPr>
          <p:cNvSpPr txBox="1"/>
          <p:nvPr/>
        </p:nvSpPr>
        <p:spPr>
          <a:xfrm>
            <a:off x="6032810" y="159462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6E1A61-5276-CF4C-B405-B5788543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46" y="107764"/>
            <a:ext cx="2200174" cy="1485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DA75A6-3F1D-AF43-83EA-1BD4E00FBFB0}"/>
              </a:ext>
            </a:extLst>
          </p:cNvPr>
          <p:cNvSpPr txBox="1"/>
          <p:nvPr/>
        </p:nvSpPr>
        <p:spPr>
          <a:xfrm>
            <a:off x="7615326" y="6546989"/>
            <a:ext cx="121722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相关</a:t>
            </a:r>
            <a:r>
              <a:rPr lang="en-US" altLang="zh-CN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q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值 </a:t>
            </a:r>
            <a:r>
              <a:rPr lang="en-US" altLang="zh-CN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&amp;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 名词</a:t>
            </a:r>
            <a:endParaRPr lang="en-US" altLang="zh-CN" sz="1200" u="sng" dirty="0">
              <a:latin typeface="Microsoft YaHei" panose="020B0503020204020204" pitchFamily="34" charset="-122"/>
              <a:ea typeface="Microsoft YaHei" panose="020B0503020204020204" pitchFamily="34" charset="-122"/>
              <a:hlinkClick r:id="rId3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10215494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2C37E62-244A-5846-ADD2-ED14CE86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4220"/>
              </p:ext>
            </p:extLst>
          </p:nvPr>
        </p:nvGraphicFramePr>
        <p:xfrm>
          <a:off x="407009" y="2551793"/>
          <a:ext cx="8329982" cy="2760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15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665928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3450336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2165503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103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Phase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Module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handle_data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11253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QueryProcess</a:t>
                      </a:r>
                      <a:endParaRPr lang="zh-CN" altLang="en-US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1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1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1100" dirty="0">
                          <a:effectLst/>
                        </a:rPr>
                        <a:t>① </a:t>
                      </a:r>
                      <a:r>
                        <a:rPr lang="zh-CN" altLang="en-US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解析金门返回的数据 </a:t>
                      </a:r>
                      <a:endParaRPr lang="en-US" altLang="zh-CN" sz="1050" b="1" i="0" u="none" strike="noStrike" cap="none" spc="0" baseline="0" dirty="0">
                        <a:solidFill>
                          <a:schemeClr val="accent2"/>
                        </a:solidFill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100" dirty="0">
                          <a:effectLst/>
                        </a:rPr>
                        <a:t>② 获取</a:t>
                      </a:r>
                      <a:r>
                        <a:rPr lang="en" altLang="zh-CN" sz="1100" dirty="0" err="1">
                          <a:effectLst/>
                        </a:rPr>
                        <a:t>query_process</a:t>
                      </a:r>
                      <a:r>
                        <a:rPr lang="zh-CN" altLang="en-US" sz="1100" dirty="0">
                          <a:effectLst/>
                        </a:rPr>
                        <a:t>的配置，</a:t>
                      </a:r>
                      <a:r>
                        <a:rPr lang="zh-CN" altLang="en-US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为</a:t>
                      </a:r>
                      <a:r>
                        <a:rPr lang="en" altLang="zh-CN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-US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添加索引</a:t>
                      </a:r>
                      <a:r>
                        <a:rPr lang="zh-CN" altLang="en-US" sz="1100" dirty="0">
                          <a:effectLst/>
                        </a:rPr>
                        <a:t>，存入</a:t>
                      </a:r>
                      <a:r>
                        <a:rPr lang="en-US" altLang="zh-CN" sz="1100" dirty="0">
                          <a:effectLst/>
                        </a:rPr>
                        <a:t>_</a:t>
                      </a:r>
                      <a:r>
                        <a:rPr lang="en" altLang="zh-CN" sz="1100" dirty="0" err="1">
                          <a:effectLst/>
                        </a:rPr>
                        <a:t>idx_process_query_list</a:t>
                      </a:r>
                      <a:r>
                        <a:rPr lang="en" altLang="zh-CN" sz="11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1100" dirty="0">
                          <a:effectLst/>
                        </a:rPr>
                        <a:t>③ </a:t>
                      </a:r>
                      <a:r>
                        <a:rPr lang="zh-CN" altLang="en-US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优选</a:t>
                      </a:r>
                      <a:r>
                        <a:rPr lang="en" altLang="zh-CN" sz="1050" b="1" i="0" u="none" strike="noStrike" cap="none" spc="0" baseline="0" dirty="0">
                          <a:solidFill>
                            <a:schemeClr val="accent2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query</a:t>
                      </a:r>
                      <a:r>
                        <a:rPr lang="zh-CN" altLang="en" sz="1100" dirty="0">
                          <a:effectLst/>
                        </a:rPr>
                        <a:t>：</a:t>
                      </a:r>
                      <a:endParaRPr lang="en-US" altLang="zh-CN" sz="1100" dirty="0">
                        <a:effectLst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100" dirty="0" err="1">
                          <a:effectLst/>
                        </a:rPr>
                        <a:t>pick_first</a:t>
                      </a:r>
                      <a:r>
                        <a:rPr lang="en" altLang="zh-CN" sz="1100" dirty="0">
                          <a:effectLst/>
                        </a:rPr>
                        <a:t> =&gt;</a:t>
                      </a:r>
                      <a:r>
                        <a:rPr lang="zh-CN" altLang="en-US" sz="1100" dirty="0">
                          <a:effectLst/>
                        </a:rPr>
                        <a:t>取第一个</a:t>
                      </a:r>
                      <a:endParaRPr lang="en-US" altLang="zh-CN" sz="1100" dirty="0">
                        <a:effectLst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100" dirty="0" err="1">
                          <a:effectLst/>
                        </a:rPr>
                        <a:t>pick_random</a:t>
                      </a:r>
                      <a:r>
                        <a:rPr lang="en" altLang="zh-CN" sz="1100" dirty="0">
                          <a:effectLst/>
                        </a:rPr>
                        <a:t> =&gt;</a:t>
                      </a:r>
                      <a:r>
                        <a:rPr lang="zh-CN" altLang="en-US" sz="1100" dirty="0">
                          <a:effectLst/>
                        </a:rPr>
                        <a:t>随机选取</a:t>
                      </a:r>
                      <a:endParaRPr lang="en-US" altLang="zh-CN" sz="1100" dirty="0">
                        <a:effectLst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100" dirty="0" err="1">
                          <a:effectLst/>
                        </a:rPr>
                        <a:t>pick_weight_random</a:t>
                      </a:r>
                      <a:r>
                        <a:rPr lang="zh-CN" altLang="en" sz="1100" dirty="0">
                          <a:effectLst/>
                        </a:rPr>
                        <a:t>：</a:t>
                      </a:r>
                      <a:r>
                        <a:rPr lang="zh-CN" altLang="en-US" sz="1100" dirty="0">
                          <a:effectLst/>
                        </a:rPr>
                        <a:t>加权随机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effectLst/>
                        </a:rPr>
                        <a:t>进行</a:t>
                      </a:r>
                      <a:r>
                        <a:rPr lang="en" sz="1100" dirty="0">
                          <a:effectLst/>
                        </a:rPr>
                        <a:t>query</a:t>
                      </a:r>
                      <a:r>
                        <a:rPr lang="zh-CN" altLang="en-US" sz="1100" dirty="0">
                          <a:effectLst/>
                        </a:rPr>
                        <a:t>优选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7F9220-7602-5146-8CDE-C49EEA252B97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Phase6&amp;9</a:t>
            </a:r>
            <a:r>
              <a:rPr dirty="0"/>
              <a:t> </a:t>
            </a:r>
            <a:r>
              <a:rPr lang="en-US" dirty="0" err="1"/>
              <a:t>触发信息准备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F475AD-2E65-0D46-8426-BDB637865F12}"/>
              </a:ext>
            </a:extLst>
          </p:cNvPr>
          <p:cNvSpPr txBox="1"/>
          <p:nvPr/>
        </p:nvSpPr>
        <p:spPr>
          <a:xfrm>
            <a:off x="6032810" y="159462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6E1A61-5276-CF4C-B405-B5788543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46" y="107764"/>
            <a:ext cx="2200174" cy="1485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537B55-AA54-EF48-AD31-ABB625970EA8}"/>
              </a:ext>
            </a:extLst>
          </p:cNvPr>
          <p:cNvSpPr txBox="1"/>
          <p:nvPr/>
        </p:nvSpPr>
        <p:spPr>
          <a:xfrm>
            <a:off x="3229716" y="3082753"/>
            <a:ext cx="1829964" cy="3462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主要函数：</a:t>
            </a:r>
            <a:r>
              <a:rPr lang="en" altLang="zh-CN" sz="1100" dirty="0" err="1">
                <a:latin typeface="+mn-lt"/>
              </a:rPr>
              <a:t>process_query</a:t>
            </a:r>
            <a:r>
              <a:rPr lang="en" altLang="zh-CN" sz="1100" dirty="0">
                <a:solidFill>
                  <a:schemeClr val="tx1"/>
                </a:solidFill>
                <a:latin typeface="+mn-lt"/>
              </a:rPr>
              <a:t> </a:t>
            </a:r>
            <a:endParaRPr lang="en" altLang="zh-CN" sz="1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024028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2C37E62-244A-5846-ADD2-ED14CE86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0502"/>
              </p:ext>
            </p:extLst>
          </p:nvPr>
        </p:nvGraphicFramePr>
        <p:xfrm>
          <a:off x="242482" y="1423656"/>
          <a:ext cx="8805265" cy="4146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482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479612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454083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371288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438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1778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FeedProxyProcess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9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>
                          <a:effectLst/>
                        </a:rPr>
                        <a:t>并行访问</a:t>
                      </a:r>
                      <a:r>
                        <a:rPr lang="en" sz="900" dirty="0">
                          <a:effectLst/>
                        </a:rPr>
                        <a:t>bs、</a:t>
                      </a:r>
                      <a:r>
                        <a:rPr lang="zh-CN" altLang="en-US" sz="900" dirty="0">
                          <a:effectLst/>
                        </a:rPr>
                        <a:t>闪投、</a:t>
                      </a:r>
                      <a:r>
                        <a:rPr lang="en" sz="900" dirty="0">
                          <a:effectLst/>
                        </a:rPr>
                        <a:t>GD，</a:t>
                      </a:r>
                      <a:r>
                        <a:rPr lang="zh-CN" altLang="en-US" sz="900" dirty="0">
                          <a:effectLst/>
                        </a:rPr>
                        <a:t>进行广告触发，返回广告召回初步队列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7963301"/>
                  </a:ext>
                </a:extLst>
              </a:tr>
              <a:tr h="1925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RtaBsProcess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user_info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age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gender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ip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edu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location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app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信息、相似人群、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otpa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人群、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mt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白名单、频控信息、婚姻、人生阶段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intent_trigger_info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媒体信息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video_info</a:t>
                      </a:r>
                      <a:endParaRPr lang="zh-CN" altLang="en-US" sz="9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解析广告信息</a:t>
                      </a:r>
                      <a:r>
                        <a:rPr lang="zh-CN" altLang="en-US" sz="900" dirty="0">
                          <a:effectLst/>
                        </a:rPr>
                        <a:t>：分时投放、投放类型、投放版位、作弊情况、风险系数、程序化创意信息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如果确认投放，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打包广告内容</a:t>
                      </a:r>
                      <a:r>
                        <a:rPr lang="zh-CN" altLang="en-US" sz="900" dirty="0">
                          <a:effectLst/>
                        </a:rPr>
                        <a:t>到</a:t>
                      </a:r>
                      <a:r>
                        <a:rPr lang="en" sz="900" dirty="0" err="1">
                          <a:effectLst/>
                        </a:rPr>
                        <a:t>original_advlist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① 用</a:t>
                      </a:r>
                      <a:r>
                        <a:rPr lang="en" sz="900" dirty="0" err="1">
                          <a:effectLst/>
                        </a:rPr>
                        <a:t>rtaserver</a:t>
                      </a:r>
                      <a:r>
                        <a:rPr lang="zh-CN" altLang="en-US" sz="900" dirty="0">
                          <a:effectLst/>
                        </a:rPr>
                        <a:t>预取结果进行前置过滤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只读模式请求</a:t>
                      </a:r>
                      <a:r>
                        <a:rPr lang="en" sz="900" dirty="0" err="1">
                          <a:effectLst/>
                        </a:rPr>
                        <a:t>rtaserver</a:t>
                      </a:r>
                      <a:r>
                        <a:rPr lang="en" sz="900" dirty="0">
                          <a:effectLst/>
                        </a:rPr>
                        <a:t>，</a:t>
                      </a:r>
                      <a:r>
                        <a:rPr lang="zh-CN" altLang="en-US" sz="900" dirty="0">
                          <a:effectLst/>
                        </a:rPr>
                        <a:t>询问外部广告主是否参与该广告位的实时竞价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获取</a:t>
                      </a:r>
                      <a:r>
                        <a:rPr lang="en" sz="900" dirty="0">
                          <a:effectLst/>
                        </a:rPr>
                        <a:t>RTA</a:t>
                      </a:r>
                      <a:r>
                        <a:rPr lang="zh-CN" altLang="en-US" sz="900" dirty="0">
                          <a:effectLst/>
                        </a:rPr>
                        <a:t>物料（单独存储）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55A255BA-9A4C-D44A-89A2-4DC67FFE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66" y="2080442"/>
            <a:ext cx="2279705" cy="1348558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025A3333-50DD-B245-A30F-7C984880383D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Phase10</a:t>
            </a:r>
            <a:r>
              <a:rPr dirty="0"/>
              <a:t> </a:t>
            </a:r>
            <a:r>
              <a:rPr lang="en-US" dirty="0" err="1"/>
              <a:t>广告触发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DCBE4-7EBD-C946-8317-86E7E476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18" y="2358032"/>
            <a:ext cx="1985308" cy="10709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AAF9F7-A94C-3943-B270-97DC5538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618" y="-10016"/>
            <a:ext cx="1651000" cy="1320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604F79-B36B-384C-A2DA-CE106069CB9E}"/>
              </a:ext>
            </a:extLst>
          </p:cNvPr>
          <p:cNvSpPr txBox="1"/>
          <p:nvPr/>
        </p:nvSpPr>
        <p:spPr>
          <a:xfrm>
            <a:off x="2521416" y="3771387"/>
            <a:ext cx="1740335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</a:t>
            </a:r>
            <a:r>
              <a:rPr lang="en" altLang="zh-CN" sz="900" dirty="0" err="1">
                <a:solidFill>
                  <a:schemeClr val="tx1"/>
                </a:solidFill>
                <a:latin typeface="+mn-lt"/>
              </a:rPr>
              <a:t>make_rta_request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42B869-2630-1E45-8316-4DFC2A516C2A}"/>
              </a:ext>
            </a:extLst>
          </p:cNvPr>
          <p:cNvSpPr txBox="1"/>
          <p:nvPr/>
        </p:nvSpPr>
        <p:spPr>
          <a:xfrm>
            <a:off x="4964150" y="3775446"/>
            <a:ext cx="1658435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 </a:t>
            </a:r>
            <a:r>
              <a:rPr lang="en" altLang="zh-CN" sz="900" dirty="0" err="1">
                <a:solidFill>
                  <a:schemeClr val="tx1"/>
                </a:solidFill>
              </a:rPr>
              <a:t>parse_rta_response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773980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2A70BD-E886-C945-9BFD-C79330B6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7" y="922102"/>
            <a:ext cx="8941623" cy="517487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C896B03-A551-3C4D-8C33-11A252ADF962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Phase10</a:t>
            </a:r>
            <a:r>
              <a:rPr dirty="0"/>
              <a:t> </a:t>
            </a:r>
            <a:r>
              <a:rPr lang="en-US" dirty="0" err="1"/>
              <a:t>广告触发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6344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4"/>
          <p:cNvSpPr txBox="1"/>
          <p:nvPr/>
        </p:nvSpPr>
        <p:spPr>
          <a:xfrm>
            <a:off x="3316723" y="1888228"/>
            <a:ext cx="4392489" cy="251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01.  </a:t>
            </a:r>
            <a:r>
              <a:rPr lang="zh-CN" altLang="en-US" dirty="0"/>
              <a:t>整体架构</a:t>
            </a:r>
            <a:r>
              <a:rPr dirty="0"/>
              <a:t> </a:t>
            </a:r>
            <a:endParaRPr lang="zh-CN" altLang="en-US" dirty="0"/>
          </a:p>
          <a:p>
            <a:pPr>
              <a:lnSpc>
                <a:spcPct val="140000"/>
              </a:lnSpc>
              <a:defRPr sz="1200" spc="28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          </a:t>
            </a:r>
            <a:r>
              <a:rPr lang="zh-CN" altLang="en-US" spc="300" dirty="0"/>
              <a:t>广告检索流程介绍</a:t>
            </a:r>
          </a:p>
          <a:p>
            <a:pPr>
              <a:defRPr sz="20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pc="300" dirty="0"/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02.  </a:t>
            </a:r>
            <a:r>
              <a:rPr lang="en-US" altLang="zh-CN" dirty="0"/>
              <a:t>Remix</a:t>
            </a:r>
            <a:r>
              <a:rPr lang="zh-CN" altLang="en-US" dirty="0"/>
              <a:t>框架</a:t>
            </a:r>
          </a:p>
          <a:p>
            <a:pPr>
              <a:lnSpc>
                <a:spcPct val="140000"/>
              </a:lnSpc>
              <a:defRPr sz="1200" spc="28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          </a:t>
            </a:r>
            <a:r>
              <a:rPr lang="zh-CN" altLang="en-US" spc="300" dirty="0"/>
              <a:t>执行原理</a:t>
            </a:r>
            <a:endParaRPr lang="en-US" altLang="zh-CN" spc="300" dirty="0"/>
          </a:p>
          <a:p>
            <a:pPr>
              <a:lnSpc>
                <a:spcPct val="140000"/>
              </a:lnSpc>
              <a:defRPr sz="1200" spc="28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pc="300" dirty="0"/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dirty="0"/>
              <a:t>0</a:t>
            </a:r>
            <a:r>
              <a:rPr lang="en-US" altLang="zh-CN" dirty="0"/>
              <a:t>3</a:t>
            </a:r>
            <a:r>
              <a:rPr lang="en" altLang="zh-CN" dirty="0"/>
              <a:t>.  </a:t>
            </a:r>
            <a:r>
              <a:rPr lang="en" altLang="zh-CN" dirty="0" err="1"/>
              <a:t>Feedas</a:t>
            </a:r>
            <a:r>
              <a:rPr lang="zh-CN" altLang="en-US" dirty="0"/>
              <a:t>详述</a:t>
            </a:r>
          </a:p>
          <a:p>
            <a:pPr>
              <a:lnSpc>
                <a:spcPct val="140000"/>
              </a:lnSpc>
              <a:defRPr sz="1200" spc="28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          </a:t>
            </a:r>
            <a:r>
              <a:rPr lang="zh-CN" altLang="en-US" spc="300" dirty="0"/>
              <a:t>主要阶段及策略</a:t>
            </a:r>
          </a:p>
        </p:txBody>
      </p: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029D42-0045-4240-A448-5799CDF1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76" y="650384"/>
            <a:ext cx="5957048" cy="2480787"/>
          </a:xfrm>
          <a:prstGeom prst="rect">
            <a:avLst/>
          </a:prstGeom>
        </p:spPr>
      </p:pic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1BE9827-170B-814D-A547-B297213EF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91478"/>
              </p:ext>
            </p:extLst>
          </p:nvPr>
        </p:nvGraphicFramePr>
        <p:xfrm>
          <a:off x="242482" y="3294529"/>
          <a:ext cx="8659036" cy="3119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494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240895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460811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407024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1841812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303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268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RtaBsProcess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user_info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age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gender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ip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cid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edu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location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app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信息、相似人群、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otpa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人群、</a:t>
                      </a:r>
                      <a:r>
                        <a:rPr lang="en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mt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白名单、频控信息、婚姻、人生阶段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intent_trigger_info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媒体信息 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video_info</a:t>
                      </a:r>
                      <a:endParaRPr lang="zh-CN" altLang="en-US" sz="9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解析广告信息</a:t>
                      </a:r>
                      <a:r>
                        <a:rPr lang="zh-CN" altLang="en-US" sz="900" dirty="0">
                          <a:effectLst/>
                        </a:rPr>
                        <a:t>：分时投放、投放类型、投放版位、作弊情况、风险系数、程序化创意信息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如果确认投放，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打包广告内容</a:t>
                      </a:r>
                      <a:r>
                        <a:rPr lang="zh-CN" altLang="en-US" sz="900" dirty="0">
                          <a:effectLst/>
                        </a:rPr>
                        <a:t>到</a:t>
                      </a:r>
                      <a:r>
                        <a:rPr lang="en" sz="900" dirty="0" err="1">
                          <a:effectLst/>
                        </a:rPr>
                        <a:t>original_advlist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① 用</a:t>
                      </a:r>
                      <a:r>
                        <a:rPr lang="en" sz="900" dirty="0" err="1">
                          <a:effectLst/>
                        </a:rPr>
                        <a:t>rtaserver</a:t>
                      </a:r>
                      <a:r>
                        <a:rPr lang="zh-CN" altLang="en-US" sz="900" dirty="0">
                          <a:effectLst/>
                        </a:rPr>
                        <a:t>预取结果进行前置过滤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只读模式请求</a:t>
                      </a:r>
                      <a:r>
                        <a:rPr lang="en" sz="900" dirty="0" err="1">
                          <a:effectLst/>
                        </a:rPr>
                        <a:t>rtaserver</a:t>
                      </a:r>
                      <a:r>
                        <a:rPr lang="en" sz="900" dirty="0">
                          <a:effectLst/>
                        </a:rPr>
                        <a:t>，</a:t>
                      </a:r>
                      <a:r>
                        <a:rPr lang="zh-CN" altLang="en-US" sz="900" dirty="0">
                          <a:effectLst/>
                        </a:rPr>
                        <a:t>询问外部广告主是否参与该广告位的实时竞价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获取</a:t>
                      </a:r>
                      <a:r>
                        <a:rPr lang="en" sz="900" dirty="0">
                          <a:effectLst/>
                        </a:rPr>
                        <a:t>RTA</a:t>
                      </a:r>
                      <a:r>
                        <a:rPr lang="zh-CN" altLang="en-US" sz="900" dirty="0">
                          <a:effectLst/>
                        </a:rPr>
                        <a:t>物料（单独存储）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Phase10</a:t>
            </a:r>
            <a:r>
              <a:rPr dirty="0"/>
              <a:t> </a:t>
            </a:r>
            <a:r>
              <a:rPr lang="en-US" dirty="0" err="1"/>
              <a:t>广告触发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CB080-18E8-0540-B7E7-6C6BC0E593B5}"/>
              </a:ext>
            </a:extLst>
          </p:cNvPr>
          <p:cNvSpPr txBox="1"/>
          <p:nvPr/>
        </p:nvSpPr>
        <p:spPr>
          <a:xfrm>
            <a:off x="2237870" y="3775672"/>
            <a:ext cx="1761104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</a:t>
            </a:r>
            <a:r>
              <a:rPr lang="en" altLang="zh-CN" sz="900" dirty="0" err="1">
                <a:solidFill>
                  <a:schemeClr val="tx1"/>
                </a:solidFill>
                <a:latin typeface="+mn-lt"/>
              </a:rPr>
              <a:t>make_rta_request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5F1CC-35E5-5D47-B19C-6831EB68ECF7}"/>
              </a:ext>
            </a:extLst>
          </p:cNvPr>
          <p:cNvSpPr txBox="1"/>
          <p:nvPr/>
        </p:nvSpPr>
        <p:spPr>
          <a:xfrm>
            <a:off x="4790014" y="3775672"/>
            <a:ext cx="1761104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 </a:t>
            </a:r>
            <a:r>
              <a:rPr lang="en" altLang="zh-CN" sz="900" dirty="0" err="1">
                <a:solidFill>
                  <a:schemeClr val="tx1"/>
                </a:solidFill>
              </a:rPr>
              <a:t>parse_rta_response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3429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1BE9827-170B-814D-A547-B297213EF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9499"/>
              </p:ext>
            </p:extLst>
          </p:nvPr>
        </p:nvGraphicFramePr>
        <p:xfrm>
          <a:off x="179510" y="1524526"/>
          <a:ext cx="8659036" cy="4500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365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136203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073381">
                  <a:extLst>
                    <a:ext uri="{9D8B030D-6E8A-4147-A177-3AD203B41FA5}">
                      <a16:colId xmlns:a16="http://schemas.microsoft.com/office/drawing/2014/main" val="3010418852"/>
                    </a:ext>
                  </a:extLst>
                </a:gridCol>
                <a:gridCol w="2922275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1841812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303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prepare_request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handle_response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2201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AdrestProcess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① </a:t>
                      </a:r>
                      <a:r>
                        <a:rPr lang="zh-CN" altLang="en-US" sz="900" b="1" dirty="0">
                          <a:solidFill>
                            <a:schemeClr val="accent2"/>
                          </a:solidFill>
                          <a:effectLst/>
                        </a:rPr>
                        <a:t>填充</a:t>
                      </a:r>
                      <a:r>
                        <a:rPr lang="en" sz="900" b="1" dirty="0" err="1">
                          <a:solidFill>
                            <a:schemeClr val="accent2"/>
                          </a:solidFill>
                          <a:effectLst/>
                        </a:rPr>
                        <a:t>adrest_request</a:t>
                      </a:r>
                      <a:r>
                        <a:rPr lang="en" sz="900" dirty="0">
                          <a:effectLst/>
                        </a:rPr>
                        <a:t>: </a:t>
                      </a:r>
                      <a:r>
                        <a:rPr lang="zh-CN" altLang="en-US" sz="900" dirty="0">
                          <a:effectLst/>
                        </a:rPr>
                        <a:t>广告信息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sz="900" dirty="0" err="1">
                          <a:effectLst/>
                        </a:rPr>
                        <a:t>idea、winfo、unit、plan</a:t>
                      </a:r>
                      <a:r>
                        <a:rPr lang="zh-CN" altLang="en-US" sz="900" dirty="0">
                          <a:effectLst/>
                        </a:rPr>
                        <a:t>等</a:t>
                      </a:r>
                      <a:r>
                        <a:rPr lang="en-US" altLang="zh-CN" sz="900" dirty="0">
                          <a:effectLst/>
                        </a:rPr>
                        <a:t>)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ad_req_share</a:t>
                      </a:r>
                      <a:r>
                        <a:rPr lang="en" sz="900" dirty="0">
                          <a:effectLst/>
                        </a:rPr>
                        <a:t>: </a:t>
                      </a:r>
                      <a:r>
                        <a:rPr lang="en" sz="900" dirty="0" err="1">
                          <a:effectLst/>
                        </a:rPr>
                        <a:t>qid、src_id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①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获取广告位的样式名单</a:t>
                      </a:r>
                      <a:r>
                        <a:rPr lang="zh-CN" altLang="en-US" sz="900" dirty="0">
                          <a:effectLst/>
                        </a:rPr>
                        <a:t>：</a:t>
                      </a:r>
                      <a:r>
                        <a:rPr lang="en" sz="900" dirty="0" err="1">
                          <a:effectLst/>
                        </a:rPr>
                        <a:t>get_src_mt_set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② </a:t>
                      </a:r>
                      <a:r>
                        <a:rPr lang="e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parse_adrest_response</a:t>
                      </a:r>
                      <a:r>
                        <a:rPr lang="en" sz="900" dirty="0">
                          <a:effectLst/>
                        </a:rPr>
                        <a:t>：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a</a:t>
                      </a:r>
                      <a:r>
                        <a:rPr lang="en-US" altLang="zh-CN" sz="900" dirty="0">
                          <a:effectLst/>
                        </a:rPr>
                        <a:t>.</a:t>
                      </a:r>
                      <a:r>
                        <a:rPr lang="zh-CN" altLang="en-US" sz="900" dirty="0">
                          <a:effectLst/>
                        </a:rPr>
                        <a:t> 获取高级样式、新样式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zh-CN" altLang="en-US" sz="900" dirty="0">
                          <a:effectLst/>
                        </a:rPr>
                        <a:t>统计出现次数作为频控信息</a:t>
                      </a:r>
                      <a:r>
                        <a:rPr lang="en-US" altLang="zh-CN" sz="900" dirty="0">
                          <a:effectLst/>
                        </a:rPr>
                        <a:t>)</a:t>
                      </a:r>
                      <a:r>
                        <a:rPr lang="zh-CN" altLang="en-US" sz="900" dirty="0">
                          <a:effectLst/>
                        </a:rPr>
                        <a:t>、动态标题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b.</a:t>
                      </a:r>
                      <a:r>
                        <a:rPr lang="zh-CN" altLang="en-US" sz="900" dirty="0">
                          <a:effectLst/>
                        </a:rPr>
                        <a:t> 渲染闪投程序化创意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c.</a:t>
                      </a:r>
                      <a:r>
                        <a:rPr lang="zh-CN" altLang="en-US" sz="900" dirty="0">
                          <a:effectLst/>
                        </a:rPr>
                        <a:t> 闪投和反向流量继续获取程序化创意；下发样式过滤黑名单</a:t>
                      </a:r>
                      <a:r>
                        <a:rPr lang="zh-CN" altLang="en-US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  <a:endParaRPr lang="en-US" altLang="zh-CN" sz="9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③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程序化创意</a:t>
                      </a:r>
                      <a:r>
                        <a:rPr lang="en-US" altLang="zh-CN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下移</a:t>
                      </a:r>
                      <a:r>
                        <a:rPr lang="en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bs)</a:t>
                      </a:r>
                      <a:r>
                        <a:rPr lang="zh-CN" altLang="en-US" sz="900" dirty="0">
                          <a:effectLst/>
                        </a:rPr>
                        <a:t>：获取两阶段物料；选择一阶段或二阶段 </a:t>
                      </a:r>
                      <a:r>
                        <a:rPr lang="en-US" altLang="zh-CN" sz="900" dirty="0">
                          <a:effectLst/>
                        </a:rPr>
                        <a:t>=&gt; </a:t>
                      </a:r>
                      <a:r>
                        <a:rPr lang="zh-CN" altLang="en-US" sz="900" dirty="0">
                          <a:effectLst/>
                        </a:rPr>
                        <a:t>一阶段随机选一组物料作为当前广告物料、二阶段优选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sz="900" dirty="0" err="1">
                          <a:effectLst/>
                        </a:rPr>
                        <a:t>mtq</a:t>
                      </a:r>
                      <a:r>
                        <a:rPr lang="en" sz="900" dirty="0">
                          <a:effectLst/>
                        </a:rPr>
                        <a:t>)</a:t>
                      </a:r>
                      <a:r>
                        <a:rPr lang="en" sz="900" dirty="0">
                          <a:solidFill>
                            <a:srgbClr val="A7A7A7"/>
                          </a:solidFill>
                          <a:effectLst/>
                          <a:latin typeface="var(--monospace)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sz="900" dirty="0">
                          <a:effectLst/>
                        </a:rPr>
                        <a:t>④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其余处理</a:t>
                      </a:r>
                      <a:r>
                        <a:rPr lang="zh-CN" altLang="en-US" sz="900" dirty="0">
                          <a:effectLst/>
                        </a:rPr>
                        <a:t>：动态标题、图像增强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与</a:t>
                      </a:r>
                      <a:r>
                        <a:rPr lang="en" sz="900" dirty="0" err="1">
                          <a:effectLst/>
                        </a:rPr>
                        <a:t>Adrest</a:t>
                      </a:r>
                      <a:r>
                        <a:rPr lang="zh-CN" altLang="en-US" sz="900" dirty="0">
                          <a:effectLst/>
                        </a:rPr>
                        <a:t>模块交互，获取程序化广告物料，与建筑大师元素拼接组合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zh-CN" altLang="en-US" sz="900" dirty="0">
                          <a:effectLst/>
                        </a:rPr>
                        <a:t>二阶</a:t>
                      </a:r>
                      <a:r>
                        <a:rPr lang="en-US" altLang="zh-CN" sz="900" dirty="0">
                          <a:effectLst/>
                        </a:rPr>
                        <a:t>)</a:t>
                      </a:r>
                      <a:r>
                        <a:rPr lang="zh-CN" altLang="en-US" sz="900" dirty="0">
                          <a:effectLst/>
                        </a:rPr>
                        <a:t>，创意优选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1502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MaterialProcess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" altLang="zh-CN" sz="900" dirty="0">
                          <a:effectLst/>
                        </a:rPr>
                        <a:t>① </a:t>
                      </a:r>
                      <a:r>
                        <a:rPr lang="zh-CN" altLang="en-US" sz="900" b="1" dirty="0">
                          <a:solidFill>
                            <a:schemeClr val="accent2"/>
                          </a:solidFill>
                          <a:effectLst/>
                        </a:rPr>
                        <a:t>填充</a:t>
                      </a:r>
                      <a:r>
                        <a:rPr lang="en" altLang="zh-CN" sz="900" b="1" dirty="0" err="1">
                          <a:solidFill>
                            <a:schemeClr val="accent2"/>
                          </a:solidFill>
                          <a:effectLst/>
                        </a:rPr>
                        <a:t>uas_log</a:t>
                      </a:r>
                      <a:r>
                        <a:rPr lang="zh-CN" altLang="en" sz="900" dirty="0">
                          <a:effectLst/>
                        </a:rPr>
                        <a:t>：</a:t>
                      </a:r>
                      <a:r>
                        <a:rPr lang="zh-CN" altLang="en-US" sz="900" dirty="0">
                          <a:effectLst/>
                        </a:rPr>
                        <a:t>年龄、性别、工作等</a:t>
                      </a:r>
                      <a:r>
                        <a:rPr lang="en" altLang="zh-CN" sz="900" dirty="0" err="1">
                          <a:effectLst/>
                        </a:rPr>
                        <a:t>uas</a:t>
                      </a:r>
                      <a:r>
                        <a:rPr lang="zh-CN" altLang="en-US" sz="900" dirty="0">
                          <a:effectLst/>
                        </a:rPr>
                        <a:t>信息；兴趣信息；定向人群的</a:t>
                      </a:r>
                      <a:r>
                        <a:rPr lang="en" altLang="zh-CN" sz="900" dirty="0">
                          <a:effectLst/>
                        </a:rPr>
                        <a:t>app</a:t>
                      </a:r>
                      <a:r>
                        <a:rPr lang="zh-CN" altLang="en-US" sz="900" dirty="0">
                          <a:effectLst/>
                        </a:rPr>
                        <a:t>信息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effectLst/>
                        </a:rPr>
                        <a:t>② </a:t>
                      </a:r>
                      <a:r>
                        <a:rPr lang="zh-CN" altLang="en-US" sz="9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填充</a:t>
                      </a:r>
                      <a:r>
                        <a:rPr lang="en" altLang="zh-CN" sz="9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res_share</a:t>
                      </a:r>
                      <a:r>
                        <a:rPr lang="en" altLang="zh-CN" sz="900" dirty="0">
                          <a:effectLst/>
                        </a:rPr>
                        <a:t>: </a:t>
                      </a:r>
                      <a:r>
                        <a:rPr lang="en" altLang="zh-CN" sz="900" dirty="0" err="1">
                          <a:effectLst/>
                        </a:rPr>
                        <a:t>pid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cid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cuid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zh-CN" altLang="en-US" sz="900" dirty="0">
                          <a:effectLst/>
                        </a:rPr>
                        <a:t>地点、广告信息</a:t>
                      </a:r>
                      <a:r>
                        <a:rPr lang="en-US" altLang="zh-CN" sz="900" dirty="0">
                          <a:effectLst/>
                        </a:rPr>
                        <a:t>(</a:t>
                      </a:r>
                      <a:r>
                        <a:rPr lang="en" altLang="zh-CN" sz="900" dirty="0" err="1">
                          <a:effectLst/>
                        </a:rPr>
                        <a:t>user_id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 err="1">
                          <a:effectLst/>
                        </a:rPr>
                        <a:t>winfo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plan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unit</a:t>
                      </a:r>
                      <a:r>
                        <a:rPr lang="zh-CN" altLang="en" sz="900" dirty="0">
                          <a:effectLst/>
                        </a:rPr>
                        <a:t>、</a:t>
                      </a:r>
                      <a:r>
                        <a:rPr lang="en" altLang="zh-CN" sz="900" dirty="0">
                          <a:effectLst/>
                        </a:rPr>
                        <a:t>title)</a:t>
                      </a:r>
                      <a:r>
                        <a:rPr lang="zh-CN" altLang="en-US" sz="900" dirty="0">
                          <a:effectLst/>
                        </a:rPr>
                        <a:t>等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解析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target_url</a:t>
                      </a:r>
                      <a:r>
                        <a:rPr lang="zh-CN" altLang="e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存入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_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mserver_api_response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请求落地页服务，获取每个物料的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target_url</a:t>
                      </a:r>
                      <a:endParaRPr lang="zh-CN" altLang="en-US" sz="9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77418757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Phase11</a:t>
            </a:r>
            <a:r>
              <a:rPr dirty="0"/>
              <a:t> </a:t>
            </a:r>
            <a:r>
              <a:rPr lang="en-US" dirty="0" err="1"/>
              <a:t>物料优选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D8540E-0C62-D346-9161-1609833B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92" y="136850"/>
            <a:ext cx="1398867" cy="13876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552B6E-3510-AF47-A8EE-E598CFD3C03A}"/>
              </a:ext>
            </a:extLst>
          </p:cNvPr>
          <p:cNvSpPr txBox="1"/>
          <p:nvPr/>
        </p:nvSpPr>
        <p:spPr>
          <a:xfrm>
            <a:off x="6982690" y="6390986"/>
            <a:ext cx="203174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400" u="sng" dirty="0">
                <a:hlinkClick r:id="rId3" action="ppaction://hlinksldjump"/>
              </a:rPr>
              <a:t>程序化创意 </a:t>
            </a:r>
            <a:r>
              <a:rPr lang="en-US" altLang="zh-CN" sz="1400" u="sng" dirty="0">
                <a:hlinkClick r:id="rId3" action="ppaction://hlinksldjump"/>
              </a:rPr>
              <a:t>&amp;</a:t>
            </a:r>
            <a:r>
              <a:rPr lang="zh-CN" altLang="en-US" sz="1400" u="sng" dirty="0">
                <a:hlinkClick r:id="rId3" action="ppaction://hlinksldjump"/>
              </a:rPr>
              <a:t> </a:t>
            </a:r>
            <a:r>
              <a:rPr lang="en-US" altLang="zh-CN" sz="1400" u="sng" dirty="0" err="1">
                <a:hlinkClick r:id="rId3" action="ppaction://hlinksldjump"/>
              </a:rPr>
              <a:t>Target_url</a:t>
            </a:r>
            <a:endParaRPr kumimoji="0" lang="en-US" altLang="zh-CN" sz="1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119AF-2AE0-1A4A-9071-1741E9005C3D}"/>
              </a:ext>
            </a:extLst>
          </p:cNvPr>
          <p:cNvSpPr txBox="1"/>
          <p:nvPr/>
        </p:nvSpPr>
        <p:spPr>
          <a:xfrm>
            <a:off x="2083493" y="2083198"/>
            <a:ext cx="1942242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</a:t>
            </a:r>
            <a:r>
              <a:rPr lang="en" altLang="zh-CN" sz="900" dirty="0" err="1">
                <a:solidFill>
                  <a:schemeClr val="tx1"/>
                </a:solidFill>
              </a:rPr>
              <a:t>make_adrest_request</a:t>
            </a:r>
            <a:r>
              <a:rPr lang="en" altLang="zh-CN" sz="900" dirty="0">
                <a:solidFill>
                  <a:schemeClr val="tx1"/>
                </a:solidFill>
                <a:latin typeface="var(--monospace)"/>
              </a:rPr>
              <a:t> 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1B306-79EE-454B-A3D7-A6B2BF862F0C}"/>
              </a:ext>
            </a:extLst>
          </p:cNvPr>
          <p:cNvSpPr txBox="1"/>
          <p:nvPr/>
        </p:nvSpPr>
        <p:spPr>
          <a:xfrm>
            <a:off x="2083493" y="4428558"/>
            <a:ext cx="1942242" cy="23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900" dirty="0">
                <a:solidFill>
                  <a:schemeClr val="tx1"/>
                </a:solidFill>
                <a:latin typeface="+mn-lt"/>
              </a:rPr>
              <a:t>主要函数：</a:t>
            </a:r>
            <a:r>
              <a:rPr lang="en" altLang="zh-CN" sz="900" dirty="0" err="1">
                <a:solidFill>
                  <a:schemeClr val="tx1"/>
                </a:solidFill>
              </a:rPr>
              <a:t>make_material_request</a:t>
            </a:r>
            <a:r>
              <a:rPr lang="en" altLang="zh-CN" sz="900" dirty="0">
                <a:solidFill>
                  <a:schemeClr val="tx1"/>
                </a:solidFill>
              </a:rPr>
              <a:t> </a:t>
            </a:r>
            <a:endParaRPr lang="en" altLang="zh-CN" sz="9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795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dirty="0" err="1"/>
              <a:t>机制策略前言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1C6FB-8371-F44E-8E22-3F9134695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80" y="101743"/>
            <a:ext cx="4228938" cy="3222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E933A2-BA43-3749-8BD5-1E8B0DB49920}"/>
              </a:ext>
            </a:extLst>
          </p:cNvPr>
          <p:cNvSpPr txBox="1"/>
          <p:nvPr/>
        </p:nvSpPr>
        <p:spPr>
          <a:xfrm>
            <a:off x="449418" y="2967338"/>
            <a:ext cx="335448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广告检索基础架构：为什么需要计算出价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F94B06-CDAE-564E-8A9C-1D216783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8" y="3533699"/>
            <a:ext cx="7696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3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96551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dirty="0" err="1"/>
              <a:t>机制策略前言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801122-2D4C-8840-874F-CBE19F714482}"/>
              </a:ext>
            </a:extLst>
          </p:cNvPr>
          <p:cNvSpPr txBox="1"/>
          <p:nvPr/>
        </p:nvSpPr>
        <p:spPr>
          <a:xfrm>
            <a:off x="179511" y="1154379"/>
            <a:ext cx="175901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流量相关术语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94AE95-3D3A-0C45-9AE4-621D3B42CF4D}"/>
              </a:ext>
            </a:extLst>
          </p:cNvPr>
          <p:cNvSpPr txBox="1"/>
          <p:nvPr/>
        </p:nvSpPr>
        <p:spPr>
          <a:xfrm>
            <a:off x="179511" y="3050307"/>
            <a:ext cx="175901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广告售卖模式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C27721-A9AA-5347-8AC1-574AA17F641A}"/>
              </a:ext>
            </a:extLst>
          </p:cNvPr>
          <p:cNvSpPr txBox="1"/>
          <p:nvPr/>
        </p:nvSpPr>
        <p:spPr>
          <a:xfrm>
            <a:off x="3946839" y="4680725"/>
            <a:ext cx="175901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OCPC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智能出价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CB7B67-0BD3-CA41-B8D3-723001EC7990}"/>
              </a:ext>
            </a:extLst>
          </p:cNvPr>
          <p:cNvSpPr txBox="1"/>
          <p:nvPr/>
        </p:nvSpPr>
        <p:spPr>
          <a:xfrm>
            <a:off x="179510" y="1571881"/>
            <a:ext cx="3767329" cy="12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：流量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检索量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pv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：有广告展现的流量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/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检索量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广告展现量，即针对此次请求返回的广告数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show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：用户实际看到的广告数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eshow≤show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495803-5209-4346-8554-3D8FC904A30F}"/>
              </a:ext>
            </a:extLst>
          </p:cNvPr>
          <p:cNvSpPr txBox="1"/>
          <p:nvPr/>
        </p:nvSpPr>
        <p:spPr>
          <a:xfrm>
            <a:off x="179510" y="3588868"/>
            <a:ext cx="3767329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合约广告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CPM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：按千次展现计费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：按展现时长计费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RTB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实时竞价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CPC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：按单次点击计费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：按千次展示计费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CPC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：以转化为目的的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CPC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广告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其他方式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CPA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：按单次转化计费 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=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cost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/</a:t>
            </a: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convs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：按单次播放计费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A4C94C-C6BB-2A44-B0DF-D4C012BC57C4}"/>
              </a:ext>
            </a:extLst>
          </p:cNvPr>
          <p:cNvSpPr txBox="1"/>
          <p:nvPr/>
        </p:nvSpPr>
        <p:spPr>
          <a:xfrm>
            <a:off x="3946839" y="342609"/>
            <a:ext cx="175901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广告计费指标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33CCFE-C407-AD4E-9FAC-70F5D17226F3}"/>
              </a:ext>
            </a:extLst>
          </p:cNvPr>
          <p:cNvSpPr txBox="1"/>
          <p:nvPr/>
        </p:nvSpPr>
        <p:spPr>
          <a:xfrm>
            <a:off x="3946839" y="831515"/>
            <a:ext cx="5197161" cy="3739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CPM1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：千次检索收入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=</a:t>
            </a:r>
            <a:r>
              <a:rPr kumimoji="0" lang="zh-CN" alt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kumimoji="0" lang="zh-CN" altLang="en-US" sz="1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总收入 </a:t>
            </a:r>
            <a:r>
              <a:rPr kumimoji="0" lang="en-US" altLang="zh-CN" sz="1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/</a:t>
            </a:r>
            <a:r>
              <a:rPr kumimoji="0" lang="zh-CN" altLang="en-US" sz="1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：千次广告展现收入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/show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CPM3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：千次有效检索收入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：千次曝光收入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eshow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</a:t>
            </a:r>
            <a:r>
              <a:rPr lang="zh-CN" altLang="en-US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b="1" spc="1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  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-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：点击检索比率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（平均每次检索的点击量）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：点击广告展现比率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（平均每次展现的点击量）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CTR3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：点击有效检索比率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epv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（平均每次广告展现检索的点击量）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ECTR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：点击曝光比率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eshow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（平均每次曝光的点击量）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5264B97-7F12-EB40-B349-AC32799DA647}"/>
              </a:ext>
            </a:extLst>
          </p:cNvPr>
          <p:cNvCxnSpPr/>
          <p:nvPr/>
        </p:nvCxnSpPr>
        <p:spPr>
          <a:xfrm>
            <a:off x="3828288" y="231188"/>
            <a:ext cx="0" cy="654667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50988-21B7-544C-ABF2-C4D979D79116}"/>
              </a:ext>
            </a:extLst>
          </p:cNvPr>
          <p:cNvSpPr txBox="1"/>
          <p:nvPr/>
        </p:nvSpPr>
        <p:spPr>
          <a:xfrm>
            <a:off x="3946838" y="5139734"/>
            <a:ext cx="5282487" cy="1731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CVR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转化率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convs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OCPC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出价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cost/click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click/show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cost/show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OCPC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智能浮动出价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tcpa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cvrq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cost/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convs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convs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/click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click/show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cost/show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5720FC-B353-8B43-A998-CC5BC7D99877}"/>
              </a:ext>
            </a:extLst>
          </p:cNvPr>
          <p:cNvSpPr txBox="1"/>
          <p:nvPr/>
        </p:nvSpPr>
        <p:spPr>
          <a:xfrm>
            <a:off x="6842439" y="4680724"/>
            <a:ext cx="175901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OCPC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双出价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8FAB4280-4E27-5E4A-A3B3-6ED2A651A06B}"/>
              </a:ext>
            </a:extLst>
          </p:cNvPr>
          <p:cNvSpPr/>
          <p:nvPr/>
        </p:nvSpPr>
        <p:spPr>
          <a:xfrm>
            <a:off x="6048596" y="4702804"/>
            <a:ext cx="474124" cy="285695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618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/>
              <a:t>gid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admit</a:t>
            </a:r>
            <a:endParaRPr spc="1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2441D-8B61-954D-997F-23A64C80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2" y="1636973"/>
            <a:ext cx="1358900" cy="1600200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44780"/>
              </p:ext>
            </p:extLst>
          </p:nvPr>
        </p:nvGraphicFramePr>
        <p:xfrm>
          <a:off x="2044955" y="1157159"/>
          <a:ext cx="6632448" cy="4706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944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2731008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 dirty="0" err="1">
                          <a:effectLst/>
                        </a:rPr>
                        <a:t>advlist_truncate_before_asq</a:t>
                      </a:r>
                      <a:endParaRPr lang="en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对</a:t>
                      </a:r>
                      <a:r>
                        <a:rPr lang="en" sz="1000" dirty="0">
                          <a:effectLst/>
                        </a:rPr>
                        <a:t>proxy</a:t>
                      </a:r>
                      <a:r>
                        <a:rPr lang="zh-CN" altLang="en-US" sz="1000" dirty="0">
                          <a:effectLst/>
                        </a:rPr>
                        <a:t>和</a:t>
                      </a:r>
                      <a:r>
                        <a:rPr lang="en" sz="1000" dirty="0" err="1">
                          <a:effectLst/>
                        </a:rPr>
                        <a:t>rta</a:t>
                      </a:r>
                      <a:r>
                        <a:rPr lang="zh-CN" altLang="en-US" sz="1000" dirty="0">
                          <a:effectLst/>
                        </a:rPr>
                        <a:t>返回广告整体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按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排序</a:t>
                      </a:r>
                      <a:r>
                        <a:rPr lang="zh-CN" altLang="en-US" sz="1000" dirty="0">
                          <a:effectLst/>
                        </a:rPr>
                        <a:t>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较低的广告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 dirty="0" err="1">
                          <a:effectLst/>
                        </a:rPr>
                        <a:t>blacklist_status_admit</a:t>
                      </a:r>
                      <a:endParaRPr lang="en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按照不同维度的黑名单，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过滤在黑名单中的广告</a:t>
                      </a:r>
                      <a:r>
                        <a:rPr lang="zh-CN" altLang="en-US" sz="1000" dirty="0">
                          <a:effectLst/>
                        </a:rPr>
                        <a:t>，维度包括二级行业</a:t>
                      </a:r>
                      <a:r>
                        <a:rPr lang="en" sz="1000" dirty="0">
                          <a:effectLst/>
                        </a:rPr>
                        <a:t>trade2、</a:t>
                      </a:r>
                      <a:r>
                        <a:rPr lang="zh-CN" altLang="en-US" sz="1000" dirty="0">
                          <a:effectLst/>
                        </a:rPr>
                        <a:t>广告主</a:t>
                      </a:r>
                      <a:r>
                        <a:rPr lang="en" sz="1000" dirty="0" err="1">
                          <a:effectLst/>
                        </a:rPr>
                        <a:t>userid</a:t>
                      </a:r>
                      <a:r>
                        <a:rPr lang="zh-CN" altLang="en-US" sz="1000" dirty="0">
                          <a:effectLst/>
                        </a:rPr>
                        <a:t>和创意</a:t>
                      </a:r>
                      <a:r>
                        <a:rPr lang="en" sz="1000" dirty="0" err="1">
                          <a:effectLst/>
                        </a:rPr>
                        <a:t>ideaid</a:t>
                      </a:r>
                      <a:r>
                        <a:rPr lang="zh-CN" altLang="en-US" sz="1000" dirty="0">
                          <a:effectLst/>
                        </a:rPr>
                        <a:t>等</a:t>
                      </a:r>
                      <a:endParaRPr lang="en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>
                          <a:effectLst/>
                        </a:rPr>
                        <a:t>trade2_block_admit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过滤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容易出敏感内容的二级行业</a:t>
                      </a:r>
                      <a:r>
                        <a:rPr lang="zh-CN" altLang="en-US" sz="1000" dirty="0">
                          <a:effectLst/>
                        </a:rPr>
                        <a:t>的广告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>
                          <a:effectLst/>
                        </a:rPr>
                        <a:t>roi_status_admit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统计广告主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后验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roi</a:t>
                      </a:r>
                      <a:r>
                        <a:rPr lang="en" sz="1000" dirty="0">
                          <a:effectLst/>
                        </a:rPr>
                        <a:t>(</a:t>
                      </a:r>
                      <a:r>
                        <a:rPr lang="zh-CN" altLang="en-US" sz="1000" dirty="0">
                          <a:effectLst/>
                        </a:rPr>
                        <a:t>投资回报率</a:t>
                      </a:r>
                      <a:r>
                        <a:rPr lang="en-US" altLang="zh-CN" sz="1000" dirty="0">
                          <a:effectLst/>
                        </a:rPr>
                        <a:t>=</a:t>
                      </a:r>
                      <a:r>
                        <a:rPr lang="zh-CN" altLang="en-US" sz="1000" dirty="0">
                          <a:effectLst/>
                        </a:rPr>
                        <a:t>利润</a:t>
                      </a:r>
                      <a:r>
                        <a:rPr lang="en-US" altLang="zh-CN" sz="1000" dirty="0">
                          <a:effectLst/>
                        </a:rPr>
                        <a:t>/</a:t>
                      </a:r>
                      <a:r>
                        <a:rPr lang="zh-CN" altLang="en-US" sz="1000" dirty="0">
                          <a:effectLst/>
                        </a:rPr>
                        <a:t>投入</a:t>
                      </a:r>
                      <a:r>
                        <a:rPr lang="en-US" altLang="zh-CN" sz="1000" dirty="0">
                          <a:effectLst/>
                        </a:rPr>
                        <a:t>)</a:t>
                      </a:r>
                      <a:r>
                        <a:rPr lang="zh-CN" altLang="en-US" sz="1000" dirty="0">
                          <a:effectLst/>
                        </a:rPr>
                        <a:t>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过滤转化低的广告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如果是选择加速投放</a:t>
                      </a:r>
                      <a:r>
                        <a:rPr lang="en-US" altLang="zh-CN" sz="1000" dirty="0">
                          <a:effectLst/>
                        </a:rPr>
                        <a:t>(</a:t>
                      </a:r>
                      <a:r>
                        <a:rPr lang="zh-CN" altLang="en-US" sz="1000" dirty="0">
                          <a:effectLst/>
                        </a:rPr>
                        <a:t>增加曝光率</a:t>
                      </a:r>
                      <a:r>
                        <a:rPr lang="en-US" altLang="zh-CN" sz="1000" dirty="0">
                          <a:effectLst/>
                        </a:rPr>
                        <a:t>)</a:t>
                      </a:r>
                      <a:r>
                        <a:rPr lang="zh-CN" altLang="en-US" sz="1000" dirty="0">
                          <a:effectLst/>
                        </a:rPr>
                        <a:t>，则不过滤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947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>
                          <a:effectLst/>
                        </a:rPr>
                        <a:t>channel_trade_admit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过滤与频道相关性低的行业广告</a:t>
                      </a:r>
                      <a:r>
                        <a:rPr lang="zh-CN" altLang="en-US" sz="1000" dirty="0">
                          <a:effectLst/>
                        </a:rPr>
                        <a:t>，如财经频道可能需要过滤医疗类广告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575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>
                          <a:effectLst/>
                        </a:rPr>
                        <a:t>video_cpv_admit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过滤不能自动播放和不支持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cpv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计费的广告 </a:t>
                      </a:r>
                      <a:r>
                        <a:rPr lang="zh-CN" altLang="en-US" sz="1000" dirty="0">
                          <a:effectLst/>
                        </a:rPr>
                        <a:t>只有自动播放的广告才能按</a:t>
                      </a:r>
                      <a:r>
                        <a:rPr lang="en" sz="1000" dirty="0" err="1">
                          <a:effectLst/>
                        </a:rPr>
                        <a:t>cpv</a:t>
                      </a:r>
                      <a:r>
                        <a:rPr lang="zh-CN" altLang="en-US" sz="1000" dirty="0">
                          <a:effectLst/>
                        </a:rPr>
                        <a:t>计费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5787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" sz="1000">
                          <a:effectLst/>
                        </a:rPr>
                        <a:t>control_cpa_admit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解决激励视频客户的成本问题</a:t>
                      </a:r>
                      <a:endParaRPr lang="en-US" altLang="zh-CN" sz="1000" dirty="0">
                        <a:solidFill>
                          <a:srgbClr val="A7A7A7"/>
                        </a:solidFill>
                        <a:effectLst/>
                        <a:latin typeface="var(--monospace)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00" dirty="0">
                          <a:effectLst/>
                        </a:rPr>
                        <a:t>过滤已经转化的广告，降低客户成本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442587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923E4DC-CCB6-5A43-AAB0-618488819183}"/>
              </a:ext>
            </a:extLst>
          </p:cNvPr>
          <p:cNvSpPr txBox="1"/>
          <p:nvPr/>
        </p:nvSpPr>
        <p:spPr>
          <a:xfrm>
            <a:off x="272862" y="5623907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FC7AAE-C630-7847-AFD1-B670A264B6A6}"/>
              </a:ext>
            </a:extLst>
          </p:cNvPr>
          <p:cNvSpPr txBox="1"/>
          <p:nvPr/>
        </p:nvSpPr>
        <p:spPr>
          <a:xfrm>
            <a:off x="207501" y="6038341"/>
            <a:ext cx="4055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设置准入条件，过滤广告</a:t>
            </a:r>
          </a:p>
        </p:txBody>
      </p:sp>
    </p:spTree>
    <p:extLst>
      <p:ext uri="{BB962C8B-B14F-4D97-AF65-F5344CB8AC3E}">
        <p14:creationId xmlns:p14="http://schemas.microsoft.com/office/powerpoint/2010/main" val="222240135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55141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/>
              <a:t>gid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 err="1"/>
              <a:t>data_prepare</a:t>
            </a:r>
            <a:endParaRPr spc="1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2441D-8B61-954D-997F-23A64C80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1" y="1405153"/>
            <a:ext cx="1358900" cy="1600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E0956A-D719-E94D-BF1A-1F7DC39CCF73}"/>
              </a:ext>
            </a:extLst>
          </p:cNvPr>
          <p:cNvSpPr txBox="1"/>
          <p:nvPr/>
        </p:nvSpPr>
        <p:spPr>
          <a:xfrm>
            <a:off x="103057" y="6178249"/>
            <a:ext cx="522154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center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：在线实时流，获取单元当天点击、转化、</a:t>
            </a:r>
            <a:r>
              <a:rPr lang="en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扶持情况，控制扶持上线，使成功单元（达到扶持消费后退场）实时退场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FA367F-1B44-5C42-A1FD-0D18C6AA728D}"/>
              </a:ext>
            </a:extLst>
          </p:cNvPr>
          <p:cNvSpPr txBox="1"/>
          <p:nvPr/>
        </p:nvSpPr>
        <p:spPr>
          <a:xfrm>
            <a:off x="98071" y="4884402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E266DD-9E5B-D043-AF9C-EE2A070993F6}"/>
              </a:ext>
            </a:extLst>
          </p:cNvPr>
          <p:cNvSpPr txBox="1"/>
          <p:nvPr/>
        </p:nvSpPr>
        <p:spPr>
          <a:xfrm>
            <a:off x="89269" y="5292232"/>
            <a:ext cx="4055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请求观星，获取后续所需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38B9EF-3A0C-794B-9A73-C5DA37B2DFB4}"/>
              </a:ext>
            </a:extLst>
          </p:cNvPr>
          <p:cNvSpPr txBox="1"/>
          <p:nvPr/>
        </p:nvSpPr>
        <p:spPr>
          <a:xfrm>
            <a:off x="98071" y="5816299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业务概念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graphicFrame>
        <p:nvGraphicFramePr>
          <p:cNvPr id="12" name="表格 10">
            <a:extLst>
              <a:ext uri="{FF2B5EF4-FFF2-40B4-BE49-F238E27FC236}">
                <a16:creationId xmlns:a16="http://schemas.microsoft.com/office/drawing/2014/main" id="{F407A44A-AF21-8D43-94CC-F32EFCACA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70002"/>
              </p:ext>
            </p:extLst>
          </p:nvPr>
        </p:nvGraphicFramePr>
        <p:xfrm>
          <a:off x="2263435" y="1213540"/>
          <a:ext cx="6632448" cy="4706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944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2731008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set_user_trade_new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遍历广告列表，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设置对应的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meg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一级和二级行业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set_status_before_predictior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按照各广告对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值的需要，放入不同观星模型请求队列 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=&gt;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predictor_advlist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存储（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key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为模型，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value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为广告队列）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send_predictor_async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异步请求观星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与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recv_predictor_async_new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配套使用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send_customercenter_async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异步请求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cutsomercenter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与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recv_customercenter_async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配套使用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947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set_status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等待观星返回时运行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：设置各类系数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ratio、count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以及部分之前获取的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ctrq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关闭不必要的预算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rpc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575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recv_customercenter_async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获取单元当天点击、转化、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扶持情况，控制扶持上线，使成功单元（达到扶持消费后退场）实时退场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5787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recv_predicator_async_new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接收并解析观星返回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442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6595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95052"/>
              </p:ext>
            </p:extLst>
          </p:nvPr>
        </p:nvGraphicFramePr>
        <p:xfrm>
          <a:off x="2198570" y="1625949"/>
          <a:ext cx="6632448" cy="3606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944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3206496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set_status_mul_src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数据设置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设置明投标志位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is_mingshi_src_id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设置每个广告的出价阈值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min_bid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根据广告投放类型，设置初始出价系数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bid_ratio（0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为优选，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为单选）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et_ocpc_to_ocpm_mul_src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根据本地词典，将命中词典的二阶段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广告，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随机替换为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ocpm</a:t>
                      </a:r>
                      <a:endParaRPr lang="e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select_idea_srcid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过滤</a:t>
                      </a:r>
                      <a:r>
                        <a:rPr lang="en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idea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对应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src_id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与当前广告位不一致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的广告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adv-&gt;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idea_src_id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!= adv-&gt;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src_id</a:t>
                      </a:r>
                      <a:endParaRPr lang="zh-CN" altLang="en-US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transfer_ratio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不同维度按照不同方式调整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ctrq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给出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排序分数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score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（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后面会随着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改变而改变）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降低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最近已刷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ideaid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ctrq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取倒数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；如果过低，则重置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94754691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prepare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0010F-04BB-9744-B8A0-0EAE4EF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109350"/>
            <a:ext cx="21209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179510" y="4089186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170708" y="4497016"/>
            <a:ext cx="4055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，计算排序分数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618CFE-F58C-8B48-B0EF-29AE7BFE1BE1}"/>
              </a:ext>
            </a:extLst>
          </p:cNvPr>
          <p:cNvSpPr txBox="1"/>
          <p:nvPr/>
        </p:nvSpPr>
        <p:spPr>
          <a:xfrm>
            <a:off x="170708" y="5496091"/>
            <a:ext cx="5221546" cy="1361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影响排序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：对</a:t>
            </a:r>
            <a:r>
              <a:rPr lang="en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广告，排序依据为</a:t>
            </a:r>
            <a:r>
              <a:rPr lang="en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en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=bid*</a:t>
            </a:r>
            <a:r>
              <a:rPr lang="en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则提升</a:t>
            </a:r>
            <a:r>
              <a:rPr lang="en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可以降低出价</a:t>
            </a:r>
            <a:r>
              <a:rPr lang="en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对最终排序的影响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针对实际业务微调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：观星只能基于用户和广告本身进行预估，需要根据业务进一步调整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提高扶持流量排名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1D26F3-F554-144D-B832-C4EBCDEDAEFC}"/>
              </a:ext>
            </a:extLst>
          </p:cNvPr>
          <p:cNvSpPr txBox="1"/>
          <p:nvPr/>
        </p:nvSpPr>
        <p:spPr>
          <a:xfrm>
            <a:off x="170708" y="5035782"/>
            <a:ext cx="162433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为什么要调整</a:t>
            </a: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ctrq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6533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dirty="0" err="1"/>
              <a:t>机制策略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341A68-DCF3-DE43-A425-09C882EBBF45}"/>
              </a:ext>
            </a:extLst>
          </p:cNvPr>
          <p:cNvSpPr txBox="1"/>
          <p:nvPr/>
        </p:nvSpPr>
        <p:spPr>
          <a:xfrm>
            <a:off x="179510" y="1311638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ctrq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的三种调整方式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7C42C7-0B5A-6B46-906F-696EED47E3F8}"/>
              </a:ext>
            </a:extLst>
          </p:cNvPr>
          <p:cNvSpPr txBox="1"/>
          <p:nvPr/>
        </p:nvSpPr>
        <p:spPr>
          <a:xfrm>
            <a:off x="179510" y="1821090"/>
            <a:ext cx="5221546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：人工调权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：按比例调整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ctr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ori_ctrq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xxx_ratio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使用此法的维度：完播率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eplay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组合样式、游戏扶持、程序化创意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：线性调整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可以累乘，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可以累加）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使用此方法的维度：基础样式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9C4BD50-59E4-0A40-A39B-B2DE7184CD75}"/>
              </a:ext>
            </a:extLst>
          </p:cNvPr>
          <p:cNvGrpSpPr/>
          <p:nvPr/>
        </p:nvGrpSpPr>
        <p:grpSpPr>
          <a:xfrm>
            <a:off x="3113532" y="89178"/>
            <a:ext cx="4575048" cy="2493173"/>
            <a:chOff x="2691384" y="142553"/>
            <a:chExt cx="4575048" cy="249317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40B6C5F-7512-0E42-836F-C5360A8A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1384" y="225177"/>
              <a:ext cx="4488545" cy="238642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C54D51A-9332-734D-A6B5-76204FE04227}"/>
                </a:ext>
              </a:extLst>
            </p:cNvPr>
            <p:cNvSpPr/>
            <p:nvPr/>
          </p:nvSpPr>
          <p:spPr>
            <a:xfrm>
              <a:off x="2691384" y="142553"/>
              <a:ext cx="4575048" cy="2493173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179510" y="4054090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排序得分的计算方式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DAEAF3-6A4B-8147-8B61-0D15BA33BF40}"/>
              </a:ext>
            </a:extLst>
          </p:cNvPr>
          <p:cNvSpPr txBox="1"/>
          <p:nvPr/>
        </p:nvSpPr>
        <p:spPr>
          <a:xfrm>
            <a:off x="179510" y="4486039"/>
            <a:ext cx="5221546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：单位转化（元变为分），即为排序得分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：获取用户损失，计算多目标排序得分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：计算排序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变换强调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调节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的重要程度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step3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：计算用户体验损失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step4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：计算多目标排序得分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FC7727-F298-514E-8721-6F3796034D96}"/>
              </a:ext>
            </a:extLst>
          </p:cNvPr>
          <p:cNvSpPr txBox="1"/>
          <p:nvPr/>
        </p:nvSpPr>
        <p:spPr>
          <a:xfrm>
            <a:off x="5074598" y="4053626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用户体验损失是什么？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ABA2F1-009F-E94A-BB1F-3C48970A18A2}"/>
              </a:ext>
            </a:extLst>
          </p:cNvPr>
          <p:cNvSpPr txBox="1"/>
          <p:nvPr/>
        </p:nvSpPr>
        <p:spPr>
          <a:xfrm>
            <a:off x="5074598" y="4402347"/>
            <a:ext cx="3889892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事先配置的系数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clickq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计算得出，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越高，用户体验越好，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则损失越小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2716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801302" y="1347466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排序得分的计算方式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EFD0AB-7778-7D4C-908E-2941CBBA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4" y="2938639"/>
            <a:ext cx="5250359" cy="20313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6B59EF-16EF-8D40-8CE7-5F67EEF42AD2}"/>
              </a:ext>
            </a:extLst>
          </p:cNvPr>
          <p:cNvSpPr txBox="1"/>
          <p:nvPr/>
        </p:nvSpPr>
        <p:spPr>
          <a:xfrm>
            <a:off x="801302" y="1835276"/>
            <a:ext cx="522154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：单位转化（元变为分），即为排序得分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：获取用户损失，计算多目标排序得分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9FEA88E-C5A8-4249-9594-D21D00ED08ED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prepare</a:t>
            </a:r>
            <a:endParaRPr spc="150" dirty="0"/>
          </a:p>
        </p:txBody>
      </p:sp>
    </p:spTree>
    <p:extLst>
      <p:ext uri="{BB962C8B-B14F-4D97-AF65-F5344CB8AC3E}">
        <p14:creationId xmlns:p14="http://schemas.microsoft.com/office/powerpoint/2010/main" val="7281800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642962" y="1098952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排序得分的计算方式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6B59EF-16EF-8D40-8CE7-5F67EEF42AD2}"/>
              </a:ext>
            </a:extLst>
          </p:cNvPr>
          <p:cNvSpPr txBox="1"/>
          <p:nvPr/>
        </p:nvSpPr>
        <p:spPr>
          <a:xfrm>
            <a:off x="642962" y="1586762"/>
            <a:ext cx="522154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：计算排序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变换强调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调节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的重要程度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step3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：计算用户体验损失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step4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：计算多目标排序得分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22D5BB-E42F-434C-B6B1-B0B51C39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2" y="3312601"/>
            <a:ext cx="7736312" cy="3271404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CC11EEA-8872-0A4C-8BF5-97E74053D03D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prepare</a:t>
            </a:r>
            <a:endParaRPr spc="15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9695B2-2D39-AB47-873B-2FAF685AE025}"/>
              </a:ext>
            </a:extLst>
          </p:cNvPr>
          <p:cNvGrpSpPr/>
          <p:nvPr/>
        </p:nvGrpSpPr>
        <p:grpSpPr>
          <a:xfrm>
            <a:off x="5136202" y="650384"/>
            <a:ext cx="3828288" cy="2226928"/>
            <a:chOff x="5136202" y="650384"/>
            <a:chExt cx="3828288" cy="222692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55CBEA-519F-3644-8CE0-4D47BD225FFC}"/>
                </a:ext>
              </a:extLst>
            </p:cNvPr>
            <p:cNvSpPr txBox="1"/>
            <p:nvPr/>
          </p:nvSpPr>
          <p:spPr>
            <a:xfrm>
              <a:off x="5136202" y="764007"/>
              <a:ext cx="3828288" cy="2031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CPM</a:t>
              </a: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pricesort_score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bid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*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100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multarget_pricesort_score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p_score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–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ue_loss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CPC</a:t>
              </a: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</a:t>
              </a:r>
              <a:endPara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pricesort_q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pow(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ctrq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/10,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q_t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pricesort_score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pricesort_q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*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bid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multarget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p_score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–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ue_loss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DA6624-3CCB-4F4C-A700-FB938769E099}"/>
                </a:ext>
              </a:extLst>
            </p:cNvPr>
            <p:cNvSpPr/>
            <p:nvPr/>
          </p:nvSpPr>
          <p:spPr>
            <a:xfrm>
              <a:off x="5136202" y="650384"/>
              <a:ext cx="3828288" cy="2226928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396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991780" y="3018807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01 </a:t>
            </a:r>
            <a:r>
              <a:rPr lang="zh-CN" altLang="en-US" dirty="0"/>
              <a:t>广告检索整体架构</a:t>
            </a:r>
            <a:endParaRPr dirty="0"/>
          </a:p>
        </p:txBody>
      </p:sp>
    </p:spTree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78663"/>
              </p:ext>
            </p:extLst>
          </p:nvPr>
        </p:nvGraphicFramePr>
        <p:xfrm>
          <a:off x="2206752" y="876617"/>
          <a:ext cx="6534912" cy="574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7568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3486912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bes_adjust_for_sort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在按价格排序之前，借助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support_ratio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调整价格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qpricesort_q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提升某些广告的排序得分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score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（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冷启动、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等）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set_bes_support_cpmdelt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对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广告或者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deeplink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等广告，设置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adv-&gt;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bes_cpm_delta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bes_support_type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delta_cpm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之后有助于提高整体排序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en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ori_cpm+delta_cpm</a:t>
                      </a:r>
                      <a:endParaRPr lang="e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set_bes_strong_support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强扶持插件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：再营销人群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&amp;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游戏人群，查询词表获取扶持系数，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更新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ad_cpm_ratio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bes_support_adcpm_ratio</a:t>
                      </a:r>
                      <a:endParaRPr lang="zh-CN" altLang="en-US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set_bes_cpm_support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弱扶持插件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强扶持、冷启动、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tu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黑名单、已退场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or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达到退场门槛的广告不走该逻辑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boost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爆量扶持：三种扶持系数 （排序扶持、计费打折、报价扶持）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pv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刷次扶持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: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三种系数与之前的累积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 智能人群弱扶持：三种系数与之前的累积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947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bes_coldboot_adv_quit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冷启动退场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满足整体预算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，则退场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对冷启动广告，获取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click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cons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阈值，判断三者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任一是否达到退场条件 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白名单中的广告不实施退场逻辑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其余查阈值，判断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历史累计点击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/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转化数是否超阈值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或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使用当天数据进行判断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5730008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prepare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0010F-04BB-9744-B8A0-0EAE4EF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109350"/>
            <a:ext cx="21209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179510" y="4089186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扶持策略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179510" y="4524825"/>
            <a:ext cx="21209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目的：以成本换时间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A7A5C-E9C9-E048-92B2-4C25DD0E19ED}"/>
              </a:ext>
            </a:extLst>
          </p:cNvPr>
          <p:cNvGrpSpPr/>
          <p:nvPr/>
        </p:nvGrpSpPr>
        <p:grpSpPr>
          <a:xfrm>
            <a:off x="2206752" y="850439"/>
            <a:ext cx="6534912" cy="2703825"/>
            <a:chOff x="2206752" y="888163"/>
            <a:chExt cx="6534912" cy="27038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A24299-4658-EB4D-A5EF-ABC45D8590E7}"/>
                </a:ext>
              </a:extLst>
            </p:cNvPr>
            <p:cNvSpPr/>
            <p:nvPr/>
          </p:nvSpPr>
          <p:spPr>
            <a:xfrm>
              <a:off x="2206752" y="888163"/>
              <a:ext cx="6534912" cy="239027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3EA8DD2-6663-F74B-9AF2-BC87EF04262A}"/>
                </a:ext>
              </a:extLst>
            </p:cNvPr>
            <p:cNvSpPr txBox="1"/>
            <p:nvPr/>
          </p:nvSpPr>
          <p:spPr>
            <a:xfrm>
              <a:off x="2648741" y="1095454"/>
              <a:ext cx="1572514" cy="3077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三种扶持系数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8B683F-2EBF-EA47-B423-76941E352A97}"/>
                </a:ext>
              </a:extLst>
            </p:cNvPr>
            <p:cNvSpPr txBox="1"/>
            <p:nvPr/>
          </p:nvSpPr>
          <p:spPr>
            <a:xfrm>
              <a:off x="2648741" y="1652998"/>
              <a:ext cx="5980117" cy="1938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28600" indent="-228600">
                <a:buFont typeface="+mj-ea"/>
                <a:buAutoNum type="circleNumDbPlain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排序扶持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 </a:t>
              </a:r>
              <a:r>
                <a:rPr lang="en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delta_cpm</a:t>
              </a:r>
              <a:r>
                <a:rPr lang="e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= (a-1) * x + b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lang="e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e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可累乘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叠加）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" altLang="zh-CN" sz="1200" dirty="0"/>
                <a:t>adv-&gt;</a:t>
              </a:r>
              <a:r>
                <a:rPr lang="en" altLang="zh-CN" sz="1200" dirty="0" err="1"/>
                <a:t>bes_support_cpm_a</a:t>
              </a:r>
              <a:r>
                <a:rPr lang="en" altLang="zh-CN" sz="1200" dirty="0"/>
                <a:t> *= </a:t>
              </a:r>
              <a:r>
                <a:rPr lang="en" altLang="zh-CN" sz="1200" dirty="0" err="1"/>
                <a:t>tmp_bes_support_cpm_a</a:t>
              </a:r>
              <a:r>
                <a:rPr lang="en" altLang="zh-CN" dirty="0"/>
                <a:t>;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" altLang="zh-CN" sz="1200" dirty="0"/>
                <a:t>adv-&gt;</a:t>
              </a:r>
              <a:r>
                <a:rPr lang="en" altLang="zh-CN" sz="1200" dirty="0" err="1"/>
                <a:t>bes_support_cpm_b</a:t>
              </a:r>
              <a:r>
                <a:rPr lang="en" altLang="zh-CN" sz="1200" dirty="0"/>
                <a:t> += </a:t>
              </a:r>
              <a:r>
                <a:rPr lang="en" altLang="zh-CN" sz="1200" dirty="0" err="1"/>
                <a:t>tmp_bes_support_cpm_b</a:t>
              </a:r>
              <a:r>
                <a:rPr lang="en" altLang="zh-CN" dirty="0"/>
                <a:t>;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②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计费打折：</a:t>
              </a:r>
              <a:r>
                <a:rPr lang="en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bes_support_price_ratio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累乘</a:t>
              </a:r>
              <a:r>
                <a:rPr lang="e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temp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③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报价扶持：</a:t>
              </a:r>
              <a:r>
                <a:rPr lang="en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bes_support_adcpm_ratio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累乘</a:t>
              </a:r>
              <a:r>
                <a:rPr lang="e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temp </a:t>
              </a: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82B8F17-455F-6F47-9CA7-B96247694E0B}"/>
              </a:ext>
            </a:extLst>
          </p:cNvPr>
          <p:cNvSpPr txBox="1"/>
          <p:nvPr/>
        </p:nvSpPr>
        <p:spPr>
          <a:xfrm>
            <a:off x="179510" y="6349545"/>
            <a:ext cx="150298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强扶持 </a:t>
            </a:r>
            <a:r>
              <a:rPr lang="en-US" altLang="zh-CN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&amp;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sldjump"/>
              </a:rPr>
              <a:t> 弱</a:t>
            </a:r>
            <a:r>
              <a:rPr lang="zh-CN" altLang="en-US" sz="1200" u="sng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sldjump"/>
              </a:rPr>
              <a:t>扶持</a:t>
            </a:r>
            <a:endParaRPr lang="en-US" altLang="zh-CN" sz="1200" u="sng" dirty="0">
              <a:latin typeface="Microsoft YaHei" panose="020B0503020204020204" pitchFamily="34" charset="-122"/>
              <a:ea typeface="Microsoft YaHei" panose="020B0503020204020204" pitchFamily="34" charset="-122"/>
              <a:hlinkClick r:id="rId3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3647048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342567"/>
              </p:ext>
            </p:extLst>
          </p:nvPr>
        </p:nvGraphicFramePr>
        <p:xfrm>
          <a:off x="2133600" y="691943"/>
          <a:ext cx="6632448" cy="5395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4035552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user_smart_bid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调整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CPC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一阶段广告出价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跳过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不使用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CPM、OCPC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第二阶段和明示单选的广告，单选广告设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=1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调节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：src_id、os、mt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维度、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溢价策略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rta_bid_rise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作为溢价系数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重新计算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分数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bid*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代替原分数计算的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anti_virtual_bid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CHECK_STAT，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不允许空广告和空出价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调整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二阶段广告的出价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roiq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bid_ctcvrq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*Q_FACTOR /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pricesort_q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调节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ocpc_bid_ratio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按不同维度初始化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：转化类型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transtype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os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、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ann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触发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b.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累乘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ratio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virtual_mt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虚拟样式、基础样式、组件样式、程序化创意、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rta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溢价系数等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设置两个调整系数</a:t>
                      </a:r>
                      <a:r>
                        <a:rPr lang="en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reach_adjust_coe</a:t>
                      </a:r>
                      <a:r>
                        <a:rPr lang="en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使用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billing_ratio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: bid =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roiq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billing_ratio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b.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不使用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billing_ratio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 =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roiq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reach_adjust_coe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price_adjust_coe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ocpx_bid_ratio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计算排序得分</a:t>
                      </a: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pricesort_score</a:t>
                      </a:r>
                      <a:r>
                        <a:rPr lang="en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二阶段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按转化出价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变成按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ctcvrq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/ 10^7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reach_adjust_coe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price_adjust_coe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final_ocpx_bid_ratio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非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CPM(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按点击变成按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r>
                        <a:rPr lang="zh-CN" alt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</a:t>
                      </a: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pricesort_q</a:t>
                      </a:r>
                      <a:r>
                        <a:rPr lang="en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bid</a:t>
                      </a:r>
                      <a:endParaRPr lang="zh-CN" altLang="en-US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0708" y="15463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 err="1"/>
              <a:t>smart_bid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0010F-04BB-9744-B8A0-0EAE4EF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109350"/>
            <a:ext cx="21209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179510" y="4089186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170708" y="4497016"/>
            <a:ext cx="1584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调整非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广告出价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A83521-9A83-1149-A969-7FB71DC1D28D}"/>
              </a:ext>
            </a:extLst>
          </p:cNvPr>
          <p:cNvGrpSpPr/>
          <p:nvPr/>
        </p:nvGrpSpPr>
        <p:grpSpPr>
          <a:xfrm>
            <a:off x="219476" y="4966401"/>
            <a:ext cx="3837110" cy="1807418"/>
            <a:chOff x="5136202" y="650385"/>
            <a:chExt cx="3828288" cy="184179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BCE809-5EC2-984E-A712-28962A7A84B5}"/>
                </a:ext>
              </a:extLst>
            </p:cNvPr>
            <p:cNvSpPr txBox="1"/>
            <p:nvPr/>
          </p:nvSpPr>
          <p:spPr>
            <a:xfrm>
              <a:off x="5136202" y="764007"/>
              <a:ext cx="3828288" cy="157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CPM</a:t>
              </a:r>
              <a:r>
                <a:rPr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</a:t>
              </a:r>
              <a:endParaRPr lang="en-US" altLang="zh-CN" sz="9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pricesort_score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bid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*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100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multarget_pricesort_score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p_score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–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ue_loss</a:t>
              </a:r>
              <a:endPara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CPC</a:t>
              </a:r>
              <a:r>
                <a:rPr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</a:t>
              </a:r>
              <a:endParaRPr lang="en-US" altLang="zh-CN" sz="9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pricesort_q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pow(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ctrq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/10,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q_t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pricesort_score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pricesort_q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*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bid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multarget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p_score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–</a:t>
              </a:r>
              <a:r>
                <a:rPr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ue_loss</a:t>
              </a:r>
              <a:endPara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EA8241-3007-0F4B-9698-4F62EECB29A3}"/>
                </a:ext>
              </a:extLst>
            </p:cNvPr>
            <p:cNvSpPr/>
            <p:nvPr/>
          </p:nvSpPr>
          <p:spPr>
            <a:xfrm>
              <a:off x="5136202" y="650385"/>
              <a:ext cx="2879498" cy="184179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97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738892" y="2692056"/>
            <a:ext cx="340638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调节收费方式：如何理解两个调整系数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6329D2B-E391-C645-A9E8-8E058C45E2CD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 err="1"/>
              <a:t>smart_bid</a:t>
            </a:r>
            <a:endParaRPr spc="1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C68C77-3091-A645-A29E-04D9D473B5CA}"/>
              </a:ext>
            </a:extLst>
          </p:cNvPr>
          <p:cNvSpPr txBox="1"/>
          <p:nvPr/>
        </p:nvSpPr>
        <p:spPr>
          <a:xfrm>
            <a:off x="738892" y="3673505"/>
            <a:ext cx="46971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price_adjust_coe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：计费比倒数，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ocpc_bid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，一般为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09826B-6D5B-164C-BE84-ED327AB2A507}"/>
              </a:ext>
            </a:extLst>
          </p:cNvPr>
          <p:cNvSpPr txBox="1"/>
          <p:nvPr/>
        </p:nvSpPr>
        <p:spPr>
          <a:xfrm>
            <a:off x="738892" y="4045128"/>
            <a:ext cx="8039348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reach_adjust_coe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：反馈系数，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ocpc_bid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调节后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ocpc_bid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反馈系数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反馈系数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高，点击了很多才发生少量转化，广告主多付钱，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预估偏高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应降低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，降低每次点击出价，则总成本才能降低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反馈系数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：预估准确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反馈系数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低，少量点击可达成一定转化，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预估偏低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应需要提高每次点击的成本，实现平台正常收益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7FA76B-606E-0B4D-A52B-EACC5E00A032}"/>
              </a:ext>
            </a:extLst>
          </p:cNvPr>
          <p:cNvSpPr/>
          <p:nvPr/>
        </p:nvSpPr>
        <p:spPr>
          <a:xfrm>
            <a:off x="801458" y="1674323"/>
            <a:ext cx="5817191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ocpc_bid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广告主对每次转化的出价（实际上按点击计费）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点击总收入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转化次数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67B2A3-54AB-094F-B242-B88CE8D67193}"/>
              </a:ext>
            </a:extLst>
          </p:cNvPr>
          <p:cNvSpPr txBox="1"/>
          <p:nvPr/>
        </p:nvSpPr>
        <p:spPr>
          <a:xfrm>
            <a:off x="738892" y="1232436"/>
            <a:ext cx="18809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原始收费方式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6B7607-0ACA-1C4B-AEEC-7F5BEA5CA245}"/>
              </a:ext>
            </a:extLst>
          </p:cNvPr>
          <p:cNvSpPr/>
          <p:nvPr/>
        </p:nvSpPr>
        <p:spPr>
          <a:xfrm>
            <a:off x="701709" y="3232380"/>
            <a:ext cx="3443571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150000"/>
              </a:lnSpc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ocpc_bid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roiq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反馈系数 * 计费比倒数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8005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311949"/>
              </p:ext>
            </p:extLst>
          </p:nvPr>
        </p:nvGraphicFramePr>
        <p:xfrm>
          <a:off x="2231136" y="950642"/>
          <a:ext cx="6632448" cy="5484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4035552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bes_smart_bid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品牌维度调整出价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二阶段广告跳过此逻辑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获取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cmatch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tu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对应的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=&gt;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据此获取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brand_bid_ratio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调整出价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 = bid * 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brand_bid_ratio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bes_bid_ratio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用新的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计算排序得分和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multarget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排序得分：也是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pricesort_q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bid (-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ue_loss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calc_eplay_score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对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二阶段广告进行有效播放归因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过滤不使用有效播放归因的单元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unit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和广告主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userid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设置最长和最短播放时间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目前仅支持物料维度，设置有效播放门槛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eplay_check_time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当广告播放时长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大于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[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max,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视频原时长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-1.5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秒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]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中的任何一个时间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记作一次有效播放 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=&gt;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取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min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b.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同时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使用</a:t>
                      </a:r>
                      <a:r>
                        <a:rPr lang="e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min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值作为兜底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，防止出现原时长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-1.5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秒极其小 被误认为有效播放的情况 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=&gt;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取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max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计算有效播放的增益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：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所需系数：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eplay_cpm_ratio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；</a:t>
                      </a: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cpm：ocpc_bid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eplay_conq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/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Q_Factor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eplay_pricesort_q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/show) * adv-&gt;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reach_adjust_coe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adv-&gt;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price_adjust_coe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adv-&gt;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final_ocpx_bid_ratio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eplay_cpm_ratio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最终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原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+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有效播放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0708" y="15463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 err="1"/>
              <a:t>smart_bid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0010F-04BB-9744-B8A0-0EAE4EF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109350"/>
            <a:ext cx="21209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179510" y="4089186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170708" y="4497016"/>
            <a:ext cx="1584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调整非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广告出价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8EFB39-8F9C-454C-B315-64049E31F984}"/>
              </a:ext>
            </a:extLst>
          </p:cNvPr>
          <p:cNvSpPr txBox="1"/>
          <p:nvPr/>
        </p:nvSpPr>
        <p:spPr>
          <a:xfrm>
            <a:off x="170708" y="5512254"/>
            <a:ext cx="221892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对于视频，即使没有点击，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只要完成有效播放都有助于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B38D35-FC17-2748-BC5D-C4A650C98F42}"/>
              </a:ext>
            </a:extLst>
          </p:cNvPr>
          <p:cNvSpPr txBox="1"/>
          <p:nvPr/>
        </p:nvSpPr>
        <p:spPr>
          <a:xfrm>
            <a:off x="170708" y="5035782"/>
            <a:ext cx="162433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有效播放归因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1133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47911"/>
              </p:ext>
            </p:extLst>
          </p:nvPr>
        </p:nvGraphicFramePr>
        <p:xfrm>
          <a:off x="2218944" y="1206081"/>
          <a:ext cx="6632448" cy="502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4035552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ocpc_deep_obid_pk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深度转化成本优化，智能调节双出价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① 跳过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二阶段广告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②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获取转化率 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adv-&gt;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/ Q_FACTOR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b.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deep_roiq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adv-&gt;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/ Q_FACTOR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计算双出价 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浅层转化出价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shallow_roiq；bid_ratio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bid/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228600" marR="0" indent="-22860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深度转化出价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deep_ocpc_bid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deep_roiq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shallow_roiq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④ 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计算最终出价和得分 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a.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获取深度转化权重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ocpc_deep_bid_weight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=&gt;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计算浅层权重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ocpc_deep_shallow_weight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=1-ocpc_deep_bid_weight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b. adv-&gt;bid =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shallow_bid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ocpc_deep_shallow_weight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+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deep_bid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ocpc_deep_bid_weight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feedpayq_bid_ratio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根据预估档位调节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bid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feedpayq_bid_ratio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=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本单元预估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feedpayq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/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历史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7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天平均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feedpayq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 bid = bid *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feedpayq_bid_ratio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③ score =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pricesort_q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* bid =&gt;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multarget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直接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-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ue_loss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0708" y="15463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 err="1"/>
              <a:t>smart_bid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0010F-04BB-9744-B8A0-0EAE4EF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109350"/>
            <a:ext cx="21209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179510" y="4089186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170708" y="4497016"/>
            <a:ext cx="1584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调整非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广告出价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803394-2FEE-9E4B-8220-79E8CED892CE}"/>
              </a:ext>
            </a:extLst>
          </p:cNvPr>
          <p:cNvSpPr txBox="1"/>
          <p:nvPr/>
        </p:nvSpPr>
        <p:spPr>
          <a:xfrm>
            <a:off x="179510" y="5163432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feedpayq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69AACC-1BD5-6443-889A-EA867F2F712F}"/>
              </a:ext>
            </a:extLst>
          </p:cNvPr>
          <p:cNvSpPr txBox="1"/>
          <p:nvPr/>
        </p:nvSpPr>
        <p:spPr>
          <a:xfrm>
            <a:off x="170708" y="5571262"/>
            <a:ext cx="1584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广告主回传付费金额</a:t>
            </a:r>
          </a:p>
        </p:txBody>
      </p:sp>
    </p:spTree>
    <p:extLst>
      <p:ext uri="{BB962C8B-B14F-4D97-AF65-F5344CB8AC3E}">
        <p14:creationId xmlns:p14="http://schemas.microsoft.com/office/powerpoint/2010/main" val="149148099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68527"/>
              </p:ext>
            </p:extLst>
          </p:nvPr>
        </p:nvGraphicFramePr>
        <p:xfrm>
          <a:off x="2242937" y="1236823"/>
          <a:ext cx="6559687" cy="4035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4675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2015382">
                  <a:extLst>
                    <a:ext uri="{9D8B030D-6E8A-4147-A177-3AD203B41FA5}">
                      <a16:colId xmlns:a16="http://schemas.microsoft.com/office/drawing/2014/main" val="4246316586"/>
                    </a:ext>
                  </a:extLst>
                </a:gridCol>
                <a:gridCol w="3149630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策略名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所含插件函数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filter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进行广告过滤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黑名单过滤、多种阈值过滤、基本样式过滤、转化率低的广告过滤、深度转化低的广告过滤、激励视频已转化广告过滤、</a:t>
                      </a:r>
                      <a:r>
                        <a:rPr lang="en-US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cvr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阈值过滤、设备不匹配广告过滤、</a:t>
                      </a:r>
                      <a:r>
                        <a:rPr lang="en-US" altLang="zh-CN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k12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人群按白名单过滤、组件样式白名单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1203736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budget</a:t>
                      </a:r>
                      <a:r>
                        <a:rPr lang="en-US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_control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针对匀速消费的广告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进行展现控制 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over_charge_control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：以小时为粒度，若当前小时内消费超过预计消费阈值，则停止展现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1553558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dedup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各个维度分别去除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重复出现的广告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ded</a:t>
                      </a:r>
                      <a:r>
                        <a:rPr lang="en-US" altLang="zh-C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up_proc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：对广告按</a:t>
                      </a:r>
                      <a:r>
                        <a:rPr lang="en-US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降序排序，只保留各维度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(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品牌、基础物料、二级行业等）</a:t>
                      </a:r>
                      <a:r>
                        <a:rPr lang="en-US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最高的广告</a:t>
                      </a:r>
                      <a:endParaRPr lang="en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：广告过滤三件套</a:t>
            </a:r>
            <a:endParaRPr spc="1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BAABE4-7523-B94D-B43F-848FF7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1" y="2002664"/>
            <a:ext cx="2006600" cy="1181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A4F7B8-62F0-814D-88B1-112A6F019DD9}"/>
              </a:ext>
            </a:extLst>
          </p:cNvPr>
          <p:cNvSpPr txBox="1"/>
          <p:nvPr/>
        </p:nvSpPr>
        <p:spPr>
          <a:xfrm>
            <a:off x="188312" y="5019344"/>
            <a:ext cx="157613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三种广告投放方式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99AC75-C719-4A4F-B8B5-2F5C4638CE2A}"/>
              </a:ext>
            </a:extLst>
          </p:cNvPr>
          <p:cNvSpPr txBox="1"/>
          <p:nvPr/>
        </p:nvSpPr>
        <p:spPr>
          <a:xfrm>
            <a:off x="179510" y="5427176"/>
            <a:ext cx="4258378" cy="1240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标准：正常投放，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 &gt;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余额，广告被过滤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匀速：若某段时间投放过多，则停止，过一段时间再投放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加速：降低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加速广告投放，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30517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642962" y="1098952"/>
            <a:ext cx="1405294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广告计费模式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6329D2B-E391-C645-A9E8-8E058C45E2CD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price</a:t>
            </a:r>
            <a:endParaRPr spc="15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F11DE-4258-B142-BF9F-2F9E235A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2" y="1817116"/>
            <a:ext cx="3773129" cy="35595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E1B45F-73B6-9B4B-BDA4-E42728F1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11" y="1196488"/>
            <a:ext cx="3769994" cy="39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9298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36544"/>
              </p:ext>
            </p:extLst>
          </p:nvPr>
        </p:nvGraphicFramePr>
        <p:xfrm>
          <a:off x="426720" y="1150573"/>
          <a:ext cx="8327136" cy="2878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2096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3782688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2252352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147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alc_vcg_price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</a:t>
                      </a:r>
                      <a:r>
                        <a:rPr lang="en" sz="1000" b="1" i="0" u="none" strike="noStrike" cap="none" spc="0" baseline="0" dirty="0" err="1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vcg</a:t>
                      </a: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收费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calc_gsp_bes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计算广义第二价格</a:t>
                      </a:r>
                      <a:endParaRPr lang="e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calc_first_price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用分数反求第一出价 </a:t>
                      </a:r>
                      <a:endParaRPr lang="en-US" altLang="zh-CN" sz="1000" b="1" i="0" u="none" strike="noStrike" cap="none" spc="0" baseline="0" dirty="0">
                        <a:solidFill>
                          <a:schemeClr val="accent2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price = (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multarget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 +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ue_loss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) /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pricesort_q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 / 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first_price_ratio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 + 0.5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965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bes_adjust_price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联盟流量调价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，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广告跳过此逻辑，其余广告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price=price*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adv_price_ratio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947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bes_price_upper_lower_limits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1" i="0" u="none" strike="noStrike" cap="none" spc="0" baseline="0" dirty="0">
                          <a:solidFill>
                            <a:schemeClr val="accent2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联盟流量明投扶持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，明投设置价格上下限 ① 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OCPC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二阶段价格不能高于原本出价 ② 价格控制下限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min_bid</a:t>
                      </a:r>
                      <a:r>
                        <a:rPr lang="e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，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上限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max_price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48943464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price</a:t>
            </a:r>
            <a:endParaRPr spc="1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4917568" y="296441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4908766" y="704271"/>
            <a:ext cx="4055724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给出广告最终计费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3B3B80-FAC2-F644-A1DD-7650227C10BD}"/>
              </a:ext>
            </a:extLst>
          </p:cNvPr>
          <p:cNvSpPr/>
          <p:nvPr/>
        </p:nvSpPr>
        <p:spPr>
          <a:xfrm>
            <a:off x="426720" y="4160610"/>
            <a:ext cx="5367641" cy="24018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6D029-5D55-E44F-A26F-23031EEAC766}"/>
              </a:ext>
            </a:extLst>
          </p:cNvPr>
          <p:cNvSpPr txBox="1"/>
          <p:nvPr/>
        </p:nvSpPr>
        <p:spPr>
          <a:xfrm>
            <a:off x="426720" y="4176583"/>
            <a:ext cx="5443728" cy="2369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① 按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排序，设置截断数量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截断数和请求数的最小值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②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user_id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planid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层级去重 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③ 如果有下一个广告，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gsp_score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next_adv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-&gt;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multarget_pricesort_score</a:t>
            </a:r>
            <a:endParaRPr lang="en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，反推实际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价格（变回元为单位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   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gsp_price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=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gsp_score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/ 100 + 0.5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CPC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广告，反推实际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CPC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价格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   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gsp_price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=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gsp_score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/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pricesort_q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+ 0.5</a:t>
            </a:r>
          </a:p>
          <a:p>
            <a:pPr>
              <a:lnSpc>
                <a:spcPct val="150000"/>
              </a:lnSpc>
            </a:pP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④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没有下一个广告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a.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gsp_price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min_cpm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/ 100 + 0.5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非</a:t>
            </a:r>
            <a:r>
              <a:rPr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dirty="0"/>
              <a:t>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= min(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minbid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calc_price_cpm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en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pricesort_q</a:t>
            </a:r>
            <a:r>
              <a:rPr lang="en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+ 0.5) </a:t>
            </a:r>
            <a:endParaRPr lang="en-US" altLang="zh-CN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70E5A6-7F51-214B-8E94-5AF4C8D225AE}"/>
              </a:ext>
            </a:extLst>
          </p:cNvPr>
          <p:cNvSpPr txBox="1"/>
          <p:nvPr/>
        </p:nvSpPr>
        <p:spPr>
          <a:xfrm>
            <a:off x="6132576" y="4934139"/>
            <a:ext cx="3837110" cy="1546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pricesort_score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multarget_pricesort_score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p_score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ue_loss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CPC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</a:t>
            </a:r>
            <a:endParaRPr lang="en-US" altLang="zh-CN" sz="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pricesort_q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pow(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/10,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q_t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pricesort_score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pricesort_q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bid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multarget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p_score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9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ue_loss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B4CF75-3DE4-F140-B74A-9A6AA46A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4271123"/>
            <a:ext cx="1689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190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44854"/>
              </p:ext>
            </p:extLst>
          </p:nvPr>
        </p:nvGraphicFramePr>
        <p:xfrm>
          <a:off x="408432" y="1491949"/>
          <a:ext cx="8327136" cy="1465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8288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3206496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2252352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147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1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bes_coldboot_cpmdelta_support</a:t>
                      </a:r>
                      <a:endParaRPr lang="en" sz="11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联盟流量冷启动</a:t>
                      </a:r>
                      <a:r>
                        <a:rPr lang="en" sz="11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cpm_delta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扶持（排序扶持）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4420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1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bes_all_cpmdelta_support</a:t>
                      </a:r>
                      <a:endParaRPr lang="en" sz="11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对所有需要扶持的广告进行上述扶持，不断调整至第一位、修改</a:t>
                      </a:r>
                      <a:r>
                        <a:rPr lang="en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cpm、</a:t>
                      </a: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重新排序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7566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1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bes_all_support</a:t>
                      </a:r>
                      <a:endParaRPr lang="en" sz="11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bes</a:t>
                      </a: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整体扶持插件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832305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price</a:t>
            </a:r>
            <a:endParaRPr spc="1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5BF3FC-7D1F-1649-9C4A-B4E1B74BF163}"/>
              </a:ext>
            </a:extLst>
          </p:cNvPr>
          <p:cNvSpPr txBox="1"/>
          <p:nvPr/>
        </p:nvSpPr>
        <p:spPr>
          <a:xfrm>
            <a:off x="408432" y="3900472"/>
            <a:ext cx="243253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冷启动与整体扶持的不同点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3F8B85-16C1-3B4C-93BA-CA814BA51E52}"/>
              </a:ext>
            </a:extLst>
          </p:cNvPr>
          <p:cNvSpPr txBox="1"/>
          <p:nvPr/>
        </p:nvSpPr>
        <p:spPr>
          <a:xfrm>
            <a:off x="408432" y="4378185"/>
            <a:ext cx="629400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冷启动会根据转化数调节扶持系数，转化数高的扶持系数降低，反之系数提高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转化数的计算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cur_conv_ratio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unit_total_conv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convs_thr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0.1)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2367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/>
              <a:t>price</a:t>
            </a:r>
            <a:r>
              <a:rPr lang="zh-CN" altLang="en-US" spc="150" dirty="0"/>
              <a:t>策略：</a:t>
            </a:r>
            <a:r>
              <a:rPr lang="en-US" altLang="zh-CN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Bes</a:t>
            </a:r>
            <a:r>
              <a:rPr lang="zh-CN" altLang="en-US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整体扶持流程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7B0444-85DC-3140-9159-E837A0D9130E}"/>
              </a:ext>
            </a:extLst>
          </p:cNvPr>
          <p:cNvSpPr txBox="1"/>
          <p:nvPr/>
        </p:nvSpPr>
        <p:spPr>
          <a:xfrm>
            <a:off x="310897" y="1147015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判断当前流量类型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E5159A-3473-2B4B-8943-D9AAADEEB537}"/>
              </a:ext>
            </a:extLst>
          </p:cNvPr>
          <p:cNvSpPr txBox="1"/>
          <p:nvPr/>
        </p:nvSpPr>
        <p:spPr>
          <a:xfrm>
            <a:off x="310896" y="1588002"/>
            <a:ext cx="4931663" cy="854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不是强弱扶持或冷启动跳过此逻辑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修正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bid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强扶持广告修改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minbid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重算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multarget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排序得分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修正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很小广告，用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计算。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 = min / 100 + 0.5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16898-B98E-3247-8AF2-8349EC844F55}"/>
              </a:ext>
            </a:extLst>
          </p:cNvPr>
          <p:cNvSpPr txBox="1"/>
          <p:nvPr/>
        </p:nvSpPr>
        <p:spPr>
          <a:xfrm>
            <a:off x="310897" y="2575292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2.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筛选首位广告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8B998A-0932-9B4D-AB94-46307A260095}"/>
              </a:ext>
            </a:extLst>
          </p:cNvPr>
          <p:cNvSpPr txBox="1"/>
          <p:nvPr/>
        </p:nvSpPr>
        <p:spPr>
          <a:xfrm>
            <a:off x="310896" y="3016279"/>
            <a:ext cx="7991856" cy="36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</a:p>
          <a:p>
            <a:pPr marL="228600" indent="-2286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非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广告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ad_cpm_ratio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ctrq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或者   用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minbid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修正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=&gt;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ctrq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广告：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ad_cpm_ratio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100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            或者   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100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记录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adv_top1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原始指标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如果第一位已经是扶持广告，修正后直接返回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用原第一位价格更新扶持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b.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寻找底价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第一报价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，若高于二价，则修正报价扶持系数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bes_support_top1_ratio1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c.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累乘计费打折系数，并修改最终报价系数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adv_price_ratio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=&gt;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计算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ratio2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d.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ad_cpm_ratio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=bes_support_top1_ratio1* top1_ratio2 * 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support_adcpm_ratio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e.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更新报价，直接返回</a:t>
            </a:r>
          </a:p>
          <a:p>
            <a:pPr marL="228600" indent="-228600">
              <a:lnSpc>
                <a:spcPct val="150000"/>
              </a:lnSpc>
              <a:buFont typeface="+mj-lt"/>
              <a:buAutoNum type="alphaLcPeriod"/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F80687-8F85-7E44-9DBB-55A7DBDF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4607920"/>
            <a:ext cx="5425810" cy="6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43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3123B-53AC-9B41-A126-48D915CAAC14}"/>
              </a:ext>
            </a:extLst>
          </p:cNvPr>
          <p:cNvSpPr txBox="1"/>
          <p:nvPr/>
        </p:nvSpPr>
        <p:spPr>
          <a:xfrm>
            <a:off x="299003" y="12102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01 </a:t>
            </a:r>
            <a:r>
              <a:rPr lang="zh-CN" altLang="en-US" dirty="0"/>
              <a:t>广告检索整体架构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59C1F-63DC-CE4F-B4D8-29080981600F}"/>
              </a:ext>
            </a:extLst>
          </p:cNvPr>
          <p:cNvSpPr txBox="1"/>
          <p:nvPr/>
        </p:nvSpPr>
        <p:spPr>
          <a:xfrm>
            <a:off x="7840107" y="5986439"/>
            <a:ext cx="142264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u="sng" dirty="0">
                <a:hlinkClick r:id="rId3" action="ppaction://hlinksldjump"/>
              </a:rPr>
              <a:t>AFD&amp;FMP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100" u="sng" dirty="0">
                <a:hlinkClick r:id="rId4" action="ppaction://hlinksldjump"/>
              </a:rPr>
              <a:t>Feedproxy</a:t>
            </a:r>
            <a:endParaRPr lang="en-US" altLang="zh-CN" sz="1100" u="sng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1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  <a:hlinkClick r:id="rId5" action="ppaction://hlinksldjump"/>
              </a:rPr>
              <a:t>Rtabs</a:t>
            </a:r>
            <a:endParaRPr kumimoji="0" lang="en-US" altLang="zh-CN" sz="11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u="sng" dirty="0">
                <a:hlinkClick r:id="rId6" action="ppaction://hlinksldjump"/>
              </a:rPr>
              <a:t>闪投 </a:t>
            </a:r>
            <a:r>
              <a:rPr lang="en-US" altLang="zh-CN" sz="1100" u="sng" dirty="0">
                <a:hlinkClick r:id="rId6" action="ppaction://hlinksldjump"/>
              </a:rPr>
              <a:t>vs</a:t>
            </a:r>
            <a:r>
              <a:rPr lang="zh-CN" altLang="en-US" sz="1100" u="sng" dirty="0">
                <a:hlinkClick r:id="rId6" action="ppaction://hlinksldjump"/>
              </a:rPr>
              <a:t> </a:t>
            </a:r>
            <a:r>
              <a:rPr lang="en-US" altLang="zh-CN" sz="1100" u="sng" dirty="0">
                <a:hlinkClick r:id="rId6" action="ppaction://hlinksldjump"/>
              </a:rPr>
              <a:t>bs</a:t>
            </a:r>
            <a:endParaRPr lang="en-US" altLang="zh-CN" sz="1100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F602B-5F3E-214F-9DBE-E656E1FA6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65" y="489813"/>
            <a:ext cx="5682869" cy="63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93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/>
              <a:t>price</a:t>
            </a:r>
            <a:r>
              <a:rPr lang="zh-CN" altLang="en-US" spc="150" dirty="0"/>
              <a:t>策略：</a:t>
            </a:r>
            <a:r>
              <a:rPr lang="en-US" altLang="zh-CN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Bes</a:t>
            </a:r>
            <a:r>
              <a:rPr lang="zh-CN" altLang="en-US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整体扶持流程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16898-B98E-3247-8AF2-8349EC844F55}"/>
              </a:ext>
            </a:extLst>
          </p:cNvPr>
          <p:cNvSpPr txBox="1"/>
          <p:nvPr/>
        </p:nvSpPr>
        <p:spPr>
          <a:xfrm>
            <a:off x="359665" y="1181861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筛选扶持广告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8B998A-0932-9B4D-AB94-46307A260095}"/>
              </a:ext>
            </a:extLst>
          </p:cNvPr>
          <p:cNvSpPr txBox="1"/>
          <p:nvPr/>
        </p:nvSpPr>
        <p:spPr>
          <a:xfrm>
            <a:off x="359664" y="1622848"/>
            <a:ext cx="799185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优先级：强扶持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 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弱扶持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其他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 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弱扶持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冷启动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强扶持：选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ctr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最大的或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最大的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弱扶持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其他：随机筛选或最大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弱扶持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冷启动：扶持后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大于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top1【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扶持后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multarget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+ (a-1)*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multarget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+ 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support_cpm_b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67E19B-E823-9D4C-8E55-D85F9B796076}"/>
              </a:ext>
            </a:extLst>
          </p:cNvPr>
          <p:cNvSpPr txBox="1"/>
          <p:nvPr/>
        </p:nvSpPr>
        <p:spPr>
          <a:xfrm>
            <a:off x="359665" y="2864054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4.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确定扶持广告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001236-5F48-A944-A2AA-0CEE2E911483}"/>
              </a:ext>
            </a:extLst>
          </p:cNvPr>
          <p:cNvSpPr txBox="1"/>
          <p:nvPr/>
        </p:nvSpPr>
        <p:spPr>
          <a:xfrm>
            <a:off x="359664" y="3305041"/>
            <a:ext cx="7991856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确定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扶持广告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adv_top1_target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，逻辑同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34D79E-4458-BC4A-A25C-1894A93A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30" y="3305041"/>
            <a:ext cx="4998618" cy="600163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F277FA6-C30B-B540-95E4-8EA527C4AD87}"/>
              </a:ext>
            </a:extLst>
          </p:cNvPr>
          <p:cNvCxnSpPr/>
          <p:nvPr/>
        </p:nvCxnSpPr>
        <p:spPr>
          <a:xfrm>
            <a:off x="2377441" y="3694176"/>
            <a:ext cx="5852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AEF43-D79A-BC43-934D-B870D23A2AEC}"/>
              </a:ext>
            </a:extLst>
          </p:cNvPr>
          <p:cNvSpPr txBox="1"/>
          <p:nvPr/>
        </p:nvSpPr>
        <p:spPr>
          <a:xfrm>
            <a:off x="362714" y="4038415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5.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调整扶持广告到首位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73C5B7-9F4C-ED4C-9638-7BB780EE33F4}"/>
              </a:ext>
            </a:extLst>
          </p:cNvPr>
          <p:cNvSpPr txBox="1"/>
          <p:nvPr/>
        </p:nvSpPr>
        <p:spPr>
          <a:xfrm>
            <a:off x="362713" y="4479402"/>
            <a:ext cx="7991856" cy="1869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重新计算排序得分、下个广告出价和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用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gsp_score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mincpm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类型：直接变换单位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非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类型：直接变换单位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013E6D-9B50-E34B-A799-CDEA51FD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3" y="5055871"/>
            <a:ext cx="5271517" cy="7594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1674B3-370E-DB48-8BD0-7F9D2F03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2" y="6094750"/>
            <a:ext cx="2526891" cy="159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445297-69C6-8C40-9C7F-21398A0F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1" y="6391796"/>
            <a:ext cx="4759455" cy="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5031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/>
              <a:t>price</a:t>
            </a:r>
            <a:r>
              <a:rPr lang="zh-CN" altLang="en-US" spc="150" dirty="0"/>
              <a:t>策略：</a:t>
            </a:r>
            <a:r>
              <a:rPr lang="en-US" altLang="zh-CN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Bes</a:t>
            </a:r>
            <a:r>
              <a:rPr lang="zh-CN" altLang="en-US" sz="2000" b="1" spc="150" dirty="0">
                <a:solidFill>
                  <a:srgbClr val="2A77E1"/>
                </a:solidFill>
                <a:latin typeface="微软雅黑"/>
                <a:ea typeface="微软雅黑"/>
              </a:rPr>
              <a:t>整体扶持流程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AEF43-D79A-BC43-934D-B870D23A2AEC}"/>
              </a:ext>
            </a:extLst>
          </p:cNvPr>
          <p:cNvSpPr txBox="1"/>
          <p:nvPr/>
        </p:nvSpPr>
        <p:spPr>
          <a:xfrm>
            <a:off x="399290" y="1118272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5.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调整扶持广告到首位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73C5B7-9F4C-ED4C-9638-7BB780EE33F4}"/>
              </a:ext>
            </a:extLst>
          </p:cNvPr>
          <p:cNvSpPr txBox="1"/>
          <p:nvPr/>
        </p:nvSpPr>
        <p:spPr>
          <a:xfrm>
            <a:off x="399289" y="1559259"/>
            <a:ext cx="7991856" cy="390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重新计算排序得分、下个广告出价和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用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gsp_score</a:t>
            </a: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mincpm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打平报价差：原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top1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报价与当前扶持广告报价有差异，通过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ratio1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回调（非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 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ratio1 = 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原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top1 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/ (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ad_cpm_ratio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price * 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ctrq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③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底价大于二价需要修正：累乘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ratio1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④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累乘计费打折系数，需要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ratio2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调节打折损失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ratio2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befor_price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price</a:t>
            </a:r>
            <a:endParaRPr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⑤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更新报价系数：</a:t>
            </a:r>
            <a:r>
              <a:rPr lang="en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ad_cpm_ratio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=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ratio1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ratio2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* 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support_adcpm_ratio</a:t>
            </a:r>
            <a:endParaRPr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⑥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更新报价：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和非</a:t>
            </a:r>
            <a:r>
              <a:rPr lang="en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</a:p>
          <a:p>
            <a:pPr>
              <a:lnSpc>
                <a:spcPct val="150000"/>
              </a:lnSpc>
            </a:pP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FD5F2E-D1EF-FF47-AB0A-1981DAE044DB}"/>
              </a:ext>
            </a:extLst>
          </p:cNvPr>
          <p:cNvSpPr txBox="1"/>
          <p:nvPr/>
        </p:nvSpPr>
        <p:spPr>
          <a:xfrm>
            <a:off x="6531866" y="5298741"/>
            <a:ext cx="201777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6.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统计损失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CPM</a:t>
            </a:r>
            <a:endParaRPr lang="en-US" altLang="zh-CN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1AA121-3BA4-1F4D-9303-204B81455199}"/>
              </a:ext>
            </a:extLst>
          </p:cNvPr>
          <p:cNvSpPr txBox="1"/>
          <p:nvPr/>
        </p:nvSpPr>
        <p:spPr>
          <a:xfrm>
            <a:off x="6531865" y="5739728"/>
            <a:ext cx="7991856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原始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top1_cpm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–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扶持广告</a:t>
            </a:r>
            <a:r>
              <a:rPr lang="en-US" altLang="zh-CN" sz="11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cpm</a:t>
            </a:r>
            <a:endParaRPr lang="en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DD686C-E42C-094D-B03A-8E4FAA3C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2923246"/>
            <a:ext cx="4419600" cy="135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9162DB-94AE-1B4A-B32D-94D26C75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8" y="5183972"/>
            <a:ext cx="5118801" cy="11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0688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7AF1FE4-899F-4C4B-95E7-3E338679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88757"/>
              </p:ext>
            </p:extLst>
          </p:nvPr>
        </p:nvGraphicFramePr>
        <p:xfrm>
          <a:off x="776918" y="2703703"/>
          <a:ext cx="6632448" cy="14202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944">
                  <a:extLst>
                    <a:ext uri="{9D8B030D-6E8A-4147-A177-3AD203B41FA5}">
                      <a16:colId xmlns:a16="http://schemas.microsoft.com/office/drawing/2014/main" val="4280692972"/>
                    </a:ext>
                  </a:extLst>
                </a:gridCol>
                <a:gridCol w="3206496">
                  <a:extLst>
                    <a:ext uri="{9D8B030D-6E8A-4147-A177-3AD203B41FA5}">
                      <a16:colId xmlns:a16="http://schemas.microsoft.com/office/drawing/2014/main" val="4238798463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72192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插件函数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功能简介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alive</a:t>
                      </a:r>
                      <a:endParaRPr lang="zh-CN" altLang="en-US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79757"/>
                  </a:ext>
                </a:extLst>
              </a:tr>
              <a:tr h="470408"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default_show_control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src_id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级别广告截断，单数据源广告位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show_control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按</a:t>
                      </a:r>
                      <a:r>
                        <a:rPr lang="en-US" altLang="zh-C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cpm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排序，进行广告截断</a:t>
                      </a:r>
                      <a:endParaRPr lang="en-US" altLang="zh-C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统计剩余广告类型及数量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0371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post_set_status</a:t>
                      </a:r>
                      <a:endParaRPr lang="en" sz="10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设置</a:t>
                      </a:r>
                      <a:r>
                        <a:rPr lang="en" sz="10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ocpc_level、ori_bid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等信息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52699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776918" y="706361"/>
            <a:ext cx="663244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Phase13</a:t>
            </a:r>
            <a:r>
              <a:rPr dirty="0"/>
              <a:t> </a:t>
            </a:r>
            <a:r>
              <a:rPr lang="en-US" altLang="zh-CN" spc="150" dirty="0" err="1"/>
              <a:t>src_id</a:t>
            </a:r>
            <a:r>
              <a:rPr lang="zh-CN" altLang="en-US" dirty="0"/>
              <a:t>级别策略</a:t>
            </a:r>
            <a:r>
              <a:rPr lang="zh-CN" altLang="en-US" spc="150" dirty="0"/>
              <a:t>：</a:t>
            </a:r>
            <a:r>
              <a:rPr lang="en-US" altLang="zh-CN" spc="150" dirty="0"/>
              <a:t>truncate</a:t>
            </a:r>
            <a:endParaRPr spc="1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47755E-8F4F-3B4F-9791-D124A75D4875}"/>
              </a:ext>
            </a:extLst>
          </p:cNvPr>
          <p:cNvSpPr txBox="1"/>
          <p:nvPr/>
        </p:nvSpPr>
        <p:spPr>
          <a:xfrm>
            <a:off x="785720" y="1728958"/>
            <a:ext cx="87679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策略功能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9A3854-AC1B-2E4A-A0F5-A7BB23C79346}"/>
              </a:ext>
            </a:extLst>
          </p:cNvPr>
          <p:cNvSpPr txBox="1"/>
          <p:nvPr/>
        </p:nvSpPr>
        <p:spPr>
          <a:xfrm>
            <a:off x="776918" y="2136788"/>
            <a:ext cx="4055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将广告队列截断至固定长度</a:t>
            </a:r>
          </a:p>
        </p:txBody>
      </p:sp>
    </p:spTree>
    <p:extLst>
      <p:ext uri="{BB962C8B-B14F-4D97-AF65-F5344CB8AC3E}">
        <p14:creationId xmlns:p14="http://schemas.microsoft.com/office/powerpoint/2010/main" val="52001040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1BE9827-170B-814D-A547-B297213EF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5225"/>
              </p:ext>
            </p:extLst>
          </p:nvPr>
        </p:nvGraphicFramePr>
        <p:xfrm>
          <a:off x="1279172" y="1756800"/>
          <a:ext cx="6585655" cy="2653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365">
                  <a:extLst>
                    <a:ext uri="{9D8B030D-6E8A-4147-A177-3AD203B41FA5}">
                      <a16:colId xmlns:a16="http://schemas.microsoft.com/office/drawing/2014/main" val="553987391"/>
                    </a:ext>
                  </a:extLst>
                </a:gridCol>
                <a:gridCol w="1136203">
                  <a:extLst>
                    <a:ext uri="{9D8B030D-6E8A-4147-A177-3AD203B41FA5}">
                      <a16:colId xmlns:a16="http://schemas.microsoft.com/office/drawing/2014/main" val="3050812081"/>
                    </a:ext>
                  </a:extLst>
                </a:gridCol>
                <a:gridCol w="2922275">
                  <a:extLst>
                    <a:ext uri="{9D8B030D-6E8A-4147-A177-3AD203B41FA5}">
                      <a16:colId xmlns:a16="http://schemas.microsoft.com/office/drawing/2014/main" val="2839150745"/>
                    </a:ext>
                  </a:extLst>
                </a:gridCol>
                <a:gridCol w="1841812">
                  <a:extLst>
                    <a:ext uri="{9D8B030D-6E8A-4147-A177-3AD203B41FA5}">
                      <a16:colId xmlns:a16="http://schemas.microsoft.com/office/drawing/2014/main" val="4147032376"/>
                    </a:ext>
                  </a:extLst>
                </a:gridCol>
              </a:tblGrid>
              <a:tr h="4303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Phase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Module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handle_data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97814"/>
                  </a:ext>
                </a:extLst>
              </a:tr>
              <a:tr h="971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14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PostProcess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①</a:t>
                      </a:r>
                      <a:r>
                        <a:rPr lang="zh-CN" altLang="en-US" sz="900" dirty="0">
                          <a:effectLst/>
                        </a:rPr>
                        <a:t> 多队列广告截断，累计不超过</a:t>
                      </a:r>
                      <a:r>
                        <a:rPr lang="en-US" altLang="zh-CN" sz="900" dirty="0" err="1">
                          <a:effectLst/>
                        </a:rPr>
                        <a:t>tuncate_num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②</a:t>
                      </a:r>
                      <a:r>
                        <a:rPr lang="zh-CN" altLang="en-US" sz="900" dirty="0">
                          <a:effectLst/>
                        </a:rPr>
                        <a:t> 打包组件样式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③</a:t>
                      </a:r>
                      <a:r>
                        <a:rPr lang="zh-CN" altLang="en-US" sz="900" dirty="0">
                          <a:effectLst/>
                        </a:rPr>
                        <a:t> 包装计费串：对每个</a:t>
                      </a:r>
                      <a:r>
                        <a:rPr lang="en-US" altLang="zh-CN" sz="900" dirty="0" err="1">
                          <a:effectLst/>
                        </a:rPr>
                        <a:t>src_id</a:t>
                      </a:r>
                      <a:r>
                        <a:rPr lang="zh-CN" altLang="en-US" sz="900" dirty="0">
                          <a:effectLst/>
                        </a:rPr>
                        <a:t>分别计算</a:t>
                      </a:r>
                      <a:r>
                        <a:rPr lang="en-US" altLang="zh-CN" sz="900" dirty="0" err="1">
                          <a:effectLst/>
                        </a:rPr>
                        <a:t>i</a:t>
                      </a:r>
                      <a:r>
                        <a:rPr lang="zh-CN" altLang="en-US" sz="900" dirty="0">
                          <a:effectLst/>
                        </a:rPr>
                        <a:t>、</a:t>
                      </a:r>
                      <a:r>
                        <a:rPr lang="en-US" altLang="zh-CN" sz="900" dirty="0">
                          <a:effectLst/>
                        </a:rPr>
                        <a:t>j</a:t>
                      </a:r>
                      <a:r>
                        <a:rPr lang="zh-CN" altLang="en-US" sz="900" dirty="0">
                          <a:effectLst/>
                        </a:rPr>
                        <a:t>、</a:t>
                      </a:r>
                      <a:r>
                        <a:rPr lang="en-US" altLang="zh-CN" sz="900" dirty="0">
                          <a:effectLst/>
                        </a:rPr>
                        <a:t>k</a:t>
                      </a:r>
                      <a:r>
                        <a:rPr lang="zh-CN" altLang="en-US" sz="900" dirty="0">
                          <a:effectLst/>
                        </a:rPr>
                        <a:t>域，优先计算</a:t>
                      </a:r>
                      <a:r>
                        <a:rPr lang="en-US" altLang="zh-CN" sz="900" dirty="0">
                          <a:effectLst/>
                        </a:rPr>
                        <a:t>k</a:t>
                      </a:r>
                      <a:r>
                        <a:rPr lang="zh-CN" altLang="en-US" sz="900" dirty="0">
                          <a:effectLst/>
                        </a:rPr>
                        <a:t>域</a:t>
                      </a:r>
                      <a:endParaRPr lang="en-US" altLang="zh-CN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dirty="0">
                          <a:effectLst/>
                        </a:rPr>
                        <a:t>④</a:t>
                      </a:r>
                      <a:r>
                        <a:rPr lang="zh-CN" altLang="en-US" sz="900" dirty="0">
                          <a:effectLst/>
                        </a:rPr>
                        <a:t> 添加组合样式计费串，在这之上添加</a:t>
                      </a:r>
                      <a:r>
                        <a:rPr lang="en-US" altLang="zh-CN" sz="900" dirty="0">
                          <a:effectLst/>
                        </a:rPr>
                        <a:t>CPC</a:t>
                      </a:r>
                      <a:r>
                        <a:rPr lang="zh-CN" altLang="en-US" sz="900" dirty="0">
                          <a:effectLst/>
                        </a:rPr>
                        <a:t>和</a:t>
                      </a:r>
                      <a:r>
                        <a:rPr lang="en-US" altLang="zh-CN" sz="900" dirty="0">
                          <a:effectLst/>
                        </a:rPr>
                        <a:t>CPV</a:t>
                      </a:r>
                      <a:r>
                        <a:rPr lang="zh-CN" altLang="en-US" sz="900" dirty="0">
                          <a:effectLst/>
                        </a:rPr>
                        <a:t>计费串</a:t>
                      </a:r>
                      <a:endParaRPr lang="en-US" altLang="zh-CN" sz="900" dirty="0">
                        <a:effectLst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marL="0" marR="0" indent="0" algn="l" defTabSz="45720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截断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&amp;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打包广告、填充计费串</a:t>
                      </a: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2317617652"/>
                  </a:ext>
                </a:extLst>
              </a:tr>
              <a:tr h="897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15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/>
                        <a:t>ResponseProcess</a:t>
                      </a:r>
                      <a:endParaRPr lang="zh-CN" altLang="en-US" sz="9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①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设置请求级别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asplog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，将各模块耗时写入</a:t>
                      </a:r>
                      <a:endParaRPr lang="en-US" altLang="zh-CN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②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 打包结果，返回给</a:t>
                      </a:r>
                      <a:r>
                        <a:rPr lang="en-US" altLang="zh-CN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asp</a:t>
                      </a: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的</a:t>
                      </a:r>
                      <a:r>
                        <a:rPr lang="en-US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idl</a:t>
                      </a:r>
                      <a:endParaRPr lang="en" sz="900" dirty="0">
                        <a:effectLst/>
                      </a:endParaRPr>
                    </a:p>
                  </a:txBody>
                  <a:tcPr marL="123825" marR="123825" marT="57150" marB="5715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打包数据，返回给</a:t>
                      </a:r>
                      <a:r>
                        <a:rPr lang="en" altLang="zh-CN" sz="9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fmp</a:t>
                      </a:r>
                      <a:endParaRPr lang="zh-CN" altLang="en-US" sz="9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23825" marR="123825" marT="57150" marB="57150"/>
                </a:tc>
                <a:extLst>
                  <a:ext uri="{0D108BD9-81ED-4DB2-BD59-A6C34878D82A}">
                    <a16:rowId xmlns:a16="http://schemas.microsoft.com/office/drawing/2014/main" val="3177418757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AA295A0-2998-304B-98CB-F4D94B760FD6}"/>
              </a:ext>
            </a:extLst>
          </p:cNvPr>
          <p:cNvSpPr txBox="1"/>
          <p:nvPr/>
        </p:nvSpPr>
        <p:spPr>
          <a:xfrm>
            <a:off x="179510" y="45032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00" dirty="0"/>
              <a:t>Phase14&amp;15</a:t>
            </a:r>
            <a:r>
              <a:rPr dirty="0"/>
              <a:t> </a:t>
            </a:r>
            <a:r>
              <a:rPr lang="en-US" dirty="0" err="1"/>
              <a:t>后处理和打包返回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755418-4FFD-9643-A426-E4BE3007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33" y="198020"/>
            <a:ext cx="2600023" cy="10910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8E4CA-0212-8245-AD90-3AE50AAF12C0}"/>
              </a:ext>
            </a:extLst>
          </p:cNvPr>
          <p:cNvSpPr txBox="1"/>
          <p:nvPr/>
        </p:nvSpPr>
        <p:spPr>
          <a:xfrm>
            <a:off x="333376" y="4656062"/>
            <a:ext cx="1032128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计费串组成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43F36-63FF-4440-96CB-F383FEBA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5094724"/>
            <a:ext cx="5994272" cy="9765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DADAE5-DB7C-B945-94E1-91C144B39F53}"/>
              </a:ext>
            </a:extLst>
          </p:cNvPr>
          <p:cNvSpPr/>
          <p:nvPr/>
        </p:nvSpPr>
        <p:spPr>
          <a:xfrm>
            <a:off x="333376" y="620901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格式：计费服务域名 </a:t>
            </a:r>
            <a:r>
              <a:rPr lang="en-US" altLang="zh-CN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 </a:t>
            </a:r>
            <a:r>
              <a:rPr lang="en" altLang="zh-CN" sz="1000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</a:t>
            </a:r>
            <a:r>
              <a:rPr lang="zh-CN" altLang="en-US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域 </a:t>
            </a:r>
            <a:r>
              <a:rPr lang="en-US" altLang="zh-CN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 . + </a:t>
            </a:r>
            <a:r>
              <a:rPr lang="en" altLang="zh-CN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</a:t>
            </a:r>
            <a:r>
              <a:rPr lang="zh-CN" altLang="en-US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域 </a:t>
            </a:r>
            <a:r>
              <a:rPr lang="en-US" altLang="zh-CN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 . + </a:t>
            </a:r>
            <a:r>
              <a:rPr lang="en" altLang="zh-CN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k</a:t>
            </a:r>
            <a:r>
              <a:rPr lang="zh-CN" altLang="en-US" sz="10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域</a:t>
            </a:r>
          </a:p>
        </p:txBody>
      </p:sp>
    </p:spTree>
    <p:extLst>
      <p:ext uri="{BB962C8B-B14F-4D97-AF65-F5344CB8AC3E}">
        <p14:creationId xmlns:p14="http://schemas.microsoft.com/office/powerpoint/2010/main" val="48959990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836886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AFD</a:t>
            </a:r>
            <a:r>
              <a:rPr lang="zh-CN" altLang="en-US" dirty="0"/>
              <a:t>和</a:t>
            </a:r>
            <a:r>
              <a:rPr lang="en-US" altLang="zh-CN" dirty="0"/>
              <a:t>FMP</a:t>
            </a:r>
            <a:r>
              <a:rPr lang="zh-CN" altLang="en-US" dirty="0"/>
              <a:t>的区别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19481C-84D1-DD45-AC3A-114E615BFABC}"/>
              </a:ext>
            </a:extLst>
          </p:cNvPr>
          <p:cNvSpPr txBox="1"/>
          <p:nvPr/>
        </p:nvSpPr>
        <p:spPr>
          <a:xfrm>
            <a:off x="6099370" y="6046098"/>
            <a:ext cx="28126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Calibri"/>
              </a:rPr>
              <a:t>参考</a:t>
            </a:r>
            <a:r>
              <a:rPr kumimoji="0" lang="en-US" altLang="zh-CN" sz="1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Calibri"/>
              </a:rPr>
              <a:t>wiki</a:t>
            </a:r>
            <a:r>
              <a:rPr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：</a:t>
            </a:r>
            <a:r>
              <a:rPr lang="en" altLang="zh-CN" sz="1400" dirty="0"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Feed</a:t>
            </a:r>
            <a:r>
              <a:rPr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广告投放整体架构</a:t>
            </a:r>
            <a:endParaRPr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Calibri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3663D2-1341-A948-A324-F1381904155C}"/>
              </a:ext>
            </a:extLst>
          </p:cNvPr>
          <p:cNvGrpSpPr/>
          <p:nvPr/>
        </p:nvGrpSpPr>
        <p:grpSpPr>
          <a:xfrm>
            <a:off x="1481411" y="1777359"/>
            <a:ext cx="6181177" cy="3483410"/>
            <a:chOff x="932143" y="1543771"/>
            <a:chExt cx="5697519" cy="31067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78B89C2-FE4E-B04E-AA62-56BAA1CF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143" y="1543771"/>
              <a:ext cx="5697519" cy="310676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69FC3DE-C4A8-F14A-86AD-85E3CB1664F6}"/>
                </a:ext>
              </a:extLst>
            </p:cNvPr>
            <p:cNvSpPr/>
            <p:nvPr/>
          </p:nvSpPr>
          <p:spPr>
            <a:xfrm>
              <a:off x="1021278" y="2594161"/>
              <a:ext cx="4999512" cy="369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0FF8CA7-DDF0-4C48-AFBB-DC2791DFEA8F}"/>
                </a:ext>
              </a:extLst>
            </p:cNvPr>
            <p:cNvSpPr/>
            <p:nvPr/>
          </p:nvSpPr>
          <p:spPr>
            <a:xfrm>
              <a:off x="3883231" y="3170712"/>
              <a:ext cx="902525" cy="14250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94FBB94-3292-B74C-847A-376C37B05FFC}"/>
              </a:ext>
            </a:extLst>
          </p:cNvPr>
          <p:cNvSpPr txBox="1"/>
          <p:nvPr/>
        </p:nvSpPr>
        <p:spPr>
          <a:xfrm>
            <a:off x="7943476" y="6365089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5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4959314"/>
      </p:ext>
    </p:extLst>
  </p:cSld>
  <p:clrMapOvr>
    <a:masterClrMapping/>
  </p:clrMapOvr>
  <p:transition spd="med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179509" y="176041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AFD</a:t>
            </a:r>
            <a:r>
              <a:rPr lang="zh-CN" altLang="en-US" dirty="0"/>
              <a:t>和</a:t>
            </a:r>
            <a:r>
              <a:rPr lang="en-US" altLang="zh-CN" dirty="0"/>
              <a:t>FMP</a:t>
            </a:r>
            <a:r>
              <a:rPr lang="zh-CN" altLang="en-US" dirty="0"/>
              <a:t>的区别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9655BD-A80A-CB4B-A1DA-E4997761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8" y="4145104"/>
            <a:ext cx="5068421" cy="2404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6A10C0-BDB6-904B-9929-C3818BA4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59" y="448454"/>
            <a:ext cx="5399562" cy="35823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DEF78C-9B2E-9F42-BC01-2A23634F7474}"/>
              </a:ext>
            </a:extLst>
          </p:cNvPr>
          <p:cNvSpPr txBox="1"/>
          <p:nvPr/>
        </p:nvSpPr>
        <p:spPr>
          <a:xfrm>
            <a:off x="7943476" y="6365089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839467"/>
      </p:ext>
    </p:extLst>
  </p:cSld>
  <p:clrMapOvr>
    <a:masterClrMapping/>
  </p:clrMapOvr>
  <p:transition spd="med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48726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err="1"/>
              <a:t>FeedProxy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DD0054-9017-C643-B2CD-7B5934D969E1}"/>
              </a:ext>
            </a:extLst>
          </p:cNvPr>
          <p:cNvSpPr txBox="1"/>
          <p:nvPr/>
        </p:nvSpPr>
        <p:spPr>
          <a:xfrm>
            <a:off x="487263" y="1096437"/>
            <a:ext cx="7301753" cy="992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Feedbs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拆分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『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feedproxy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推全后，为解决下游 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feedbs</a:t>
            </a:r>
            <a:r>
              <a:rPr lang="en" altLang="zh-CN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在迁移、部署、扩容时遇到的 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" altLang="zh-CN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和内存瓶颈，将 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feedbs</a:t>
            </a:r>
            <a:r>
              <a:rPr lang="en" altLang="zh-CN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拆分成了多个集群，即同时并行去请求不同的下游，如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feedbs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集群，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intestbs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集群，</a:t>
            </a:r>
            <a:r>
              <a:rPr lang="en" altLang="zh-CN" sz="1100" i="1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feedadplus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集群，各集群之间采取独立的 </a:t>
            </a:r>
            <a:r>
              <a:rPr lang="en" altLang="zh-CN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production</a:t>
            </a:r>
            <a:r>
              <a:rPr lang="zh-CN" altLang="en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100" i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独立部署迭代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』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FFFDAC-5CE2-D14C-BF58-3CEF2DFE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3" y="2089014"/>
            <a:ext cx="8417859" cy="30417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917E0B-D5FD-5441-847F-D0BA91CBC3C4}"/>
              </a:ext>
            </a:extLst>
          </p:cNvPr>
          <p:cNvSpPr txBox="1"/>
          <p:nvPr/>
        </p:nvSpPr>
        <p:spPr>
          <a:xfrm>
            <a:off x="476984" y="5311588"/>
            <a:ext cx="8417859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Feedbs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基于关键词进行广告检索、质量预估、排序和返回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interestbs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：基于兴趣和人群定向进行广告检索、质量预估、排序和返回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besbs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：对流量来源为联盟的广告请求进行基于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query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和兴趣广告检索、质量预估、排序和返回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Feedadpuls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：对离线库进行广告检索，完成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召回广告队列的补余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32223C-AA37-6D4A-945A-70E83FAFCB9C}"/>
              </a:ext>
            </a:extLst>
          </p:cNvPr>
          <p:cNvSpPr txBox="1"/>
          <p:nvPr/>
        </p:nvSpPr>
        <p:spPr>
          <a:xfrm>
            <a:off x="8397741" y="6367538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482264"/>
      </p:ext>
    </p:extLst>
  </p:cSld>
  <p:clrMapOvr>
    <a:masterClrMapping/>
  </p:clrMapOvr>
  <p:transition spd="med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1A6CE13C-2FC8-D540-B0BE-DE4E4EF7FF18}"/>
              </a:ext>
            </a:extLst>
          </p:cNvPr>
          <p:cNvSpPr txBox="1"/>
          <p:nvPr/>
        </p:nvSpPr>
        <p:spPr>
          <a:xfrm>
            <a:off x="179510" y="203357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RTA</a:t>
            </a:r>
            <a:r>
              <a:rPr lang="zh-CN" altLang="en-US" dirty="0"/>
              <a:t>下移</a:t>
            </a:r>
            <a:r>
              <a:rPr lang="en-US" altLang="zh-CN" dirty="0" err="1"/>
              <a:t>feedproxy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04B400-5409-CA4A-BFBA-F3E658F5A170}"/>
              </a:ext>
            </a:extLst>
          </p:cNvPr>
          <p:cNvSpPr txBox="1"/>
          <p:nvPr/>
        </p:nvSpPr>
        <p:spPr>
          <a:xfrm>
            <a:off x="5866530" y="5903895"/>
            <a:ext cx="187807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参考</a:t>
            </a:r>
            <a:r>
              <a:rPr lang="en-US" altLang="zh-CN" sz="14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wiki</a:t>
            </a:r>
            <a:r>
              <a:rPr lang="zh-CN" altLang="en-US" sz="14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：</a:t>
            </a:r>
            <a:endParaRPr lang="en-US" altLang="zh-CN" sz="140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u="sng" dirty="0">
                <a:solidFill>
                  <a:srgbClr val="FF00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2"/>
              </a:rPr>
              <a:t>RTA</a:t>
            </a:r>
            <a:r>
              <a:rPr lang="zh-CN" altLang="en-US" sz="1400" u="sng" dirty="0">
                <a:solidFill>
                  <a:srgbClr val="FF00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2"/>
              </a:rPr>
              <a:t>下移</a:t>
            </a:r>
            <a:r>
              <a:rPr lang="en-US" altLang="zh-CN" sz="1400" u="sng" dirty="0" err="1">
                <a:solidFill>
                  <a:srgbClr val="FF00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2"/>
              </a:rPr>
              <a:t>feedproxy</a:t>
            </a:r>
            <a:endParaRPr lang="en-US" altLang="zh-CN" sz="1400" u="sng" dirty="0">
              <a:solidFill>
                <a:srgbClr val="FF00F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3"/>
              </a:rPr>
              <a:t>详细设计</a:t>
            </a:r>
            <a:endParaRPr lang="zh-CN" altLang="en-US" sz="1400" u="sng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4E10EB-1417-0748-9AF9-C1109434934E}"/>
              </a:ext>
            </a:extLst>
          </p:cNvPr>
          <p:cNvSpPr txBox="1"/>
          <p:nvPr/>
        </p:nvSpPr>
        <p:spPr>
          <a:xfrm>
            <a:off x="8387332" y="6286916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0A8A3B-265A-0045-B173-3B37FEB40385}"/>
              </a:ext>
            </a:extLst>
          </p:cNvPr>
          <p:cNvSpPr txBox="1"/>
          <p:nvPr/>
        </p:nvSpPr>
        <p:spPr>
          <a:xfrm>
            <a:off x="3690840" y="187010"/>
            <a:ext cx="15329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imHei" panose="02010609060101010101" pitchFamily="49" charset="-122"/>
                <a:ea typeface="SimHei" panose="02010609060101010101" pitchFamily="49" charset="-122"/>
                <a:sym typeface="Calibri"/>
              </a:rPr>
              <a:t>升级前：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387556-CE8F-EF43-A2DB-A89AB96B9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0"/>
          <a:stretch/>
        </p:blipFill>
        <p:spPr>
          <a:xfrm>
            <a:off x="416859" y="2451060"/>
            <a:ext cx="4806946" cy="4219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5F68A8-D43D-E847-9D62-E9D4F7EAA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840" y="480354"/>
            <a:ext cx="5180398" cy="28493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828839-BA39-9E47-BAF4-67C1C6A77764}"/>
              </a:ext>
            </a:extLst>
          </p:cNvPr>
          <p:cNvSpPr txBox="1"/>
          <p:nvPr/>
        </p:nvSpPr>
        <p:spPr>
          <a:xfrm>
            <a:off x="4961965" y="3755751"/>
            <a:ext cx="3765176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/>
              <a:t>Period2</a:t>
            </a:r>
            <a:r>
              <a:rPr lang="zh-CN" altLang="en" sz="1400" dirty="0"/>
              <a:t>：</a:t>
            </a:r>
            <a:r>
              <a:rPr lang="zh-CN" altLang="en-US" sz="1400" dirty="0"/>
              <a:t>因为跳过</a:t>
            </a:r>
            <a:r>
              <a:rPr lang="en" altLang="zh-CN" sz="1400" dirty="0" err="1"/>
              <a:t>feedproxy</a:t>
            </a:r>
            <a:r>
              <a:rPr lang="zh-CN" altLang="en-US" sz="1400" dirty="0"/>
              <a:t>用户体验策略，而且没有和</a:t>
            </a:r>
            <a:r>
              <a:rPr lang="en" altLang="zh-CN" sz="1400" dirty="0"/>
              <a:t>proxy</a:t>
            </a:r>
            <a:r>
              <a:rPr lang="zh-CN" altLang="en-US" sz="1400" dirty="0"/>
              <a:t>广告粗排</a:t>
            </a:r>
            <a:r>
              <a:rPr lang="en" altLang="zh-CN" sz="1400" dirty="0"/>
              <a:t>pk</a:t>
            </a:r>
            <a:r>
              <a:rPr lang="zh-CN" altLang="en" sz="1400" dirty="0"/>
              <a:t>，</a:t>
            </a:r>
            <a:r>
              <a:rPr lang="zh-CN" altLang="en-US" sz="1400" dirty="0"/>
              <a:t>占据精排名额 </a:t>
            </a:r>
            <a:r>
              <a:rPr lang="en-US" altLang="zh-CN" sz="1400" dirty="0"/>
              <a:t>=&gt; </a:t>
            </a:r>
            <a:r>
              <a:rPr lang="zh-CN" altLang="en-US" sz="1400" dirty="0"/>
              <a:t> 内部流量的</a:t>
            </a:r>
            <a:r>
              <a:rPr lang="en" altLang="zh-CN" sz="1400" dirty="0" err="1"/>
              <a:t>rtabs</a:t>
            </a:r>
            <a:r>
              <a:rPr lang="zh-CN" altLang="en-US" sz="1400" dirty="0"/>
              <a:t>下移回</a:t>
            </a:r>
            <a:r>
              <a:rPr lang="en" altLang="zh-CN" sz="1400" dirty="0" err="1"/>
              <a:t>feedproxy</a:t>
            </a:r>
            <a:endParaRPr lang="en" altLang="zh-CN" sz="1400" dirty="0"/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AAC543-60AA-704D-BDDD-C8A9F410DC18}"/>
              </a:ext>
            </a:extLst>
          </p:cNvPr>
          <p:cNvSpPr txBox="1"/>
          <p:nvPr/>
        </p:nvSpPr>
        <p:spPr>
          <a:xfrm>
            <a:off x="294033" y="1096376"/>
            <a:ext cx="3282284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/>
              <a:t>Period1</a:t>
            </a:r>
            <a:r>
              <a:rPr lang="zh-CN" altLang="en" sz="1400" dirty="0"/>
              <a:t>：</a:t>
            </a:r>
            <a:r>
              <a:rPr lang="zh-CN" altLang="en-US" sz="1400" dirty="0"/>
              <a:t>从</a:t>
            </a:r>
            <a:r>
              <a:rPr lang="en" altLang="zh-CN" sz="1400" dirty="0" err="1"/>
              <a:t>feedproxy</a:t>
            </a:r>
            <a:r>
              <a:rPr lang="zh-CN" altLang="en-US" sz="1400" dirty="0"/>
              <a:t>独立出来，单独进行物料存储（预算控制在</a:t>
            </a:r>
            <a:r>
              <a:rPr lang="en" altLang="zh-CN" sz="1400" dirty="0"/>
              <a:t>strategy</a:t>
            </a:r>
            <a:r>
              <a:rPr lang="zh-CN" altLang="en-US" sz="1400" dirty="0"/>
              <a:t>中）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44D8B6F-E64B-BF4D-BB16-307B399C6273}"/>
              </a:ext>
            </a:extLst>
          </p:cNvPr>
          <p:cNvCxnSpPr>
            <a:cxnSpLocks/>
          </p:cNvCxnSpPr>
          <p:nvPr/>
        </p:nvCxnSpPr>
        <p:spPr>
          <a:xfrm>
            <a:off x="416859" y="2451060"/>
            <a:ext cx="33951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B020583-0E86-A341-B80D-CC1EC00C3CCA}"/>
              </a:ext>
            </a:extLst>
          </p:cNvPr>
          <p:cNvCxnSpPr>
            <a:cxnSpLocks/>
          </p:cNvCxnSpPr>
          <p:nvPr/>
        </p:nvCxnSpPr>
        <p:spPr>
          <a:xfrm>
            <a:off x="3811979" y="3429000"/>
            <a:ext cx="505925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B37358D9-BC47-3344-AF49-A04AE0648A40}"/>
              </a:ext>
            </a:extLst>
          </p:cNvPr>
          <p:cNvCxnSpPr>
            <a:cxnSpLocks/>
          </p:cNvCxnSpPr>
          <p:nvPr/>
        </p:nvCxnSpPr>
        <p:spPr>
          <a:xfrm>
            <a:off x="3811979" y="2451060"/>
            <a:ext cx="0" cy="9779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37635"/>
      </p:ext>
    </p:extLst>
  </p:cSld>
  <p:clrMapOvr>
    <a:masterClrMapping/>
  </p:clrMapOvr>
  <p:transition spd="med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1A6CE13C-2FC8-D540-B0BE-DE4E4EF7FF18}"/>
              </a:ext>
            </a:extLst>
          </p:cNvPr>
          <p:cNvSpPr txBox="1"/>
          <p:nvPr/>
        </p:nvSpPr>
        <p:spPr>
          <a:xfrm>
            <a:off x="179510" y="203357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RTA</a:t>
            </a:r>
            <a:r>
              <a:rPr lang="zh-CN" altLang="en-US" dirty="0"/>
              <a:t>下移</a:t>
            </a:r>
            <a:r>
              <a:rPr lang="en-US" altLang="zh-CN" dirty="0" err="1"/>
              <a:t>feedproxy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4E10EB-1417-0748-9AF9-C1109434934E}"/>
              </a:ext>
            </a:extLst>
          </p:cNvPr>
          <p:cNvSpPr txBox="1"/>
          <p:nvPr/>
        </p:nvSpPr>
        <p:spPr>
          <a:xfrm>
            <a:off x="8387332" y="6286916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2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C23C48-6DB1-B443-A8CE-55D6DA63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93" y="679540"/>
            <a:ext cx="6517080" cy="59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3695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991780" y="3018807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en-US" altLang="zh-CN" dirty="0"/>
              <a:t>Remix</a:t>
            </a:r>
            <a:r>
              <a:rPr lang="zh-CN" altLang="en-US" dirty="0"/>
              <a:t>框架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015169"/>
      </p:ext>
    </p:extLst>
  </p:cSld>
  <p:clrMapOvr>
    <a:masterClrMapping/>
  </p:clrMapOvr>
  <p:transition spd="med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err="1"/>
              <a:t>Rtabs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zh-CN" altLang="en-US" dirty="0"/>
              <a:t> </a:t>
            </a:r>
            <a:r>
              <a:rPr lang="en-US" altLang="zh-CN" dirty="0"/>
              <a:t>RTB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4123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2" action="ppaction://hlinksldjump"/>
              </a:rPr>
              <a:t>b</a:t>
            </a: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2" action="ppaction://hlinksldjump"/>
              </a:rPr>
              <a:t>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CBB2EF-427E-6F4C-955C-17958273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76" y="1638373"/>
            <a:ext cx="6777318" cy="35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213"/>
      </p:ext>
    </p:extLst>
  </p:cSld>
  <p:clrMapOvr>
    <a:masterClrMapping/>
  </p:clrMapOvr>
  <p:transition spd="med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设备</a:t>
            </a:r>
            <a:r>
              <a:rPr lang="en-US" altLang="zh-CN" dirty="0"/>
              <a:t>id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4123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2" action="ppaction://hlinksldjump"/>
              </a:rPr>
              <a:t>b</a:t>
            </a: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  <a:hlinkClick r:id="rId2" action="ppaction://hlinksldjump"/>
              </a:rPr>
              <a:t>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B55316-D4AB-7849-8B9D-976CB38C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384300"/>
            <a:ext cx="6515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31228"/>
      </p:ext>
    </p:extLst>
  </p:cSld>
  <p:clrMapOvr>
    <a:masterClrMapping/>
  </p:clrMapOvr>
  <p:transition spd="med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三种频控策略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4123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2" action="ppaction://hlinksldjump"/>
              </a:rPr>
              <a:t>b</a:t>
            </a: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  <a:hlinkClick r:id="rId2" action="ppaction://hlinksldjump"/>
              </a:rPr>
              <a:t>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CAF89-4762-B54E-B645-3BAD9C6E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" y="1094232"/>
            <a:ext cx="3823335" cy="20391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9A81C-1438-9347-ACD3-B98D6D25B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3" y="3277173"/>
            <a:ext cx="3244559" cy="28667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B41B9-EA2B-7C4E-AA6A-3DAB16358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17" y="3277173"/>
            <a:ext cx="4873810" cy="17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86424"/>
      </p:ext>
    </p:extLst>
  </p:cSld>
  <p:clrMapOvr>
    <a:masterClrMapping/>
  </p:clrMapOvr>
  <p:transition spd="med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日志信息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4123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2" action="ppaction://hlinksldjump"/>
              </a:rPr>
              <a:t>b</a:t>
            </a: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  <a:hlinkClick r:id="rId2" action="ppaction://hlinksldjump"/>
              </a:rPr>
              <a:t>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60AF4B6-BA39-4545-9224-059DF670F053}"/>
              </a:ext>
            </a:extLst>
          </p:cNvPr>
          <p:cNvSpPr txBox="1"/>
          <p:nvPr/>
        </p:nvSpPr>
        <p:spPr>
          <a:xfrm>
            <a:off x="3735384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意图中台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6457DD-75E7-3841-A7E0-BF7C7439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84" y="1242168"/>
            <a:ext cx="5143500" cy="434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E99A5C-8157-464B-98C2-35784608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9" y="1431036"/>
            <a:ext cx="2552700" cy="17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5026"/>
      </p:ext>
    </p:extLst>
  </p:cSld>
  <p:clrMapOvr>
    <a:masterClrMapping/>
  </p:clrMapOvr>
  <p:transition spd="med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pc="150" dirty="0" err="1"/>
              <a:t>闪投和bs的区别</a:t>
            </a:r>
            <a:endParaRPr spc="150"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1FBAC7-5ADE-D649-A952-97161E94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42" y="1132757"/>
            <a:ext cx="6356515" cy="47445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518EF0-1638-A241-B6E1-DAA631ECF00B}"/>
              </a:ext>
            </a:extLst>
          </p:cNvPr>
          <p:cNvSpPr txBox="1"/>
          <p:nvPr/>
        </p:nvSpPr>
        <p:spPr>
          <a:xfrm>
            <a:off x="7864123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hlinkClick r:id="rId4" action="ppaction://hlinksldjump"/>
              </a:rPr>
              <a:t>b</a:t>
            </a: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 action="ppaction://hlinksldjump"/>
              </a:rPr>
              <a:t>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208345"/>
      </p:ext>
    </p:extLst>
  </p:cSld>
  <p:clrMapOvr>
    <a:masterClrMapping/>
  </p:clrMapOvr>
  <p:transition spd="med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观星</a:t>
            </a:r>
            <a:r>
              <a:rPr lang="en-US" altLang="zh-CN" dirty="0"/>
              <a:t>schema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558477-C4EB-7349-B564-331E0BF7FEA6}"/>
              </a:ext>
            </a:extLst>
          </p:cNvPr>
          <p:cNvSpPr txBox="1"/>
          <p:nvPr/>
        </p:nvSpPr>
        <p:spPr>
          <a:xfrm>
            <a:off x="669073" y="2566468"/>
            <a:ext cx="3902927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Schema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Ayuthaya" pitchFamily="2" charset="-34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观星提供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q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值时，需要用到的特征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0D42D6-E5DC-D843-9B52-D0DA1B70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57" y="1123879"/>
            <a:ext cx="4885418" cy="39053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A31CA36-8E57-FF43-9091-6234C4FBB201}"/>
              </a:ext>
            </a:extLst>
          </p:cNvPr>
          <p:cNvSpPr/>
          <p:nvPr/>
        </p:nvSpPr>
        <p:spPr>
          <a:xfrm>
            <a:off x="3484757" y="2709746"/>
            <a:ext cx="2291575" cy="22605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2794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724600"/>
      </p:ext>
    </p:extLst>
  </p:cSld>
  <p:clrMapOvr>
    <a:masterClrMapping/>
  </p:clrMapOvr>
  <p:transition spd="med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pc="150" dirty="0" err="1"/>
              <a:t>bes</a:t>
            </a:r>
            <a:r>
              <a:rPr lang="en-US" altLang="zh-CN" spc="150" dirty="0" err="1"/>
              <a:t>_level</a:t>
            </a:r>
            <a:endParaRPr spc="150"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2794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A0E386-5AF2-D640-AD82-5A6AAD9D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27" y="1356178"/>
            <a:ext cx="1721922" cy="2730861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5193D9D-9DFC-7B4B-934B-B375805CE63D}"/>
              </a:ext>
            </a:extLst>
          </p:cNvPr>
          <p:cNvSpPr txBox="1"/>
          <p:nvPr/>
        </p:nvSpPr>
        <p:spPr>
          <a:xfrm>
            <a:off x="5569527" y="586296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pc="150" dirty="0" err="1"/>
              <a:t>计费日志字段</a:t>
            </a:r>
            <a:endParaRPr spc="1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CB2B68-ED66-4444-BD91-511A0A641DB3}"/>
              </a:ext>
            </a:extLst>
          </p:cNvPr>
          <p:cNvSpPr txBox="1"/>
          <p:nvPr/>
        </p:nvSpPr>
        <p:spPr>
          <a:xfrm>
            <a:off x="669073" y="1056098"/>
            <a:ext cx="4392489" cy="577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作用：不同媒体接入同一</a:t>
            </a:r>
            <a:r>
              <a:rPr kumimoji="0" lang="en-US" altLang="zh-CN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cmatch</a:t>
            </a:r>
            <a:r>
              <a:rPr kumimoji="0" lang="zh-CN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，需要用</a:t>
            </a:r>
            <a:r>
              <a:rPr kumimoji="0" lang="en-US" altLang="zh-CN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bes_level</a:t>
            </a:r>
            <a:r>
              <a:rPr kumimoji="0" lang="zh-CN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  <a:sym typeface="Calibri"/>
              </a:rPr>
              <a:t>表示流量质量</a:t>
            </a:r>
            <a:endParaRPr kumimoji="0" lang="en-US" altLang="zh-CN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yuthaya" pitchFamily="2" charset="-34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</a:rPr>
              <a:t>划分标准：一般根据</a:t>
            </a:r>
            <a:r>
              <a:rPr lang="en-US" altLang="zh-CN" sz="105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</a:rPr>
              <a:t>pv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</a:rPr>
              <a:t>和</a:t>
            </a:r>
            <a:r>
              <a: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</a:rPr>
              <a:t>charge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  <a:cs typeface="Ayuthaya" pitchFamily="2" charset="-34"/>
              </a:rPr>
              <a:t>分级</a:t>
            </a:r>
            <a:endParaRPr kumimoji="0" lang="zh-CN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yuthaya" pitchFamily="2" charset="-34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5B456C-C3BF-4D43-BEC6-6C581231A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72" y="1802481"/>
            <a:ext cx="2596641" cy="32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74525"/>
      </p:ext>
    </p:extLst>
  </p:cSld>
  <p:clrMapOvr>
    <a:masterClrMapping/>
  </p:clrMapOvr>
  <p:transition spd="med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50" dirty="0" err="1"/>
              <a:t>UserEmbedding</a:t>
            </a:r>
            <a:r>
              <a:rPr lang="zh-CN" altLang="en-US" spc="150" dirty="0"/>
              <a:t>相关</a:t>
            </a:r>
            <a:r>
              <a:rPr lang="en-US" altLang="zh-CN" spc="150" dirty="0"/>
              <a:t>q</a:t>
            </a:r>
            <a:r>
              <a:rPr lang="zh-CN" altLang="en-US" spc="150" dirty="0"/>
              <a:t>值</a:t>
            </a:r>
            <a:endParaRPr spc="150"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2794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5193D9D-9DFC-7B4B-934B-B375805CE63D}"/>
              </a:ext>
            </a:extLst>
          </p:cNvPr>
          <p:cNvSpPr txBox="1"/>
          <p:nvPr/>
        </p:nvSpPr>
        <p:spPr>
          <a:xfrm>
            <a:off x="653658" y="3161710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pc="150" dirty="0"/>
              <a:t>业务术语</a:t>
            </a:r>
            <a:endParaRPr spc="1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EEC82F-B79F-0543-A63E-283CB9E42791}"/>
              </a:ext>
            </a:extLst>
          </p:cNvPr>
          <p:cNvSpPr txBox="1"/>
          <p:nvPr/>
        </p:nvSpPr>
        <p:spPr>
          <a:xfrm>
            <a:off x="653658" y="3730751"/>
            <a:ext cx="615938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/>
              <a:t>zhuida</a:t>
            </a:r>
            <a:r>
              <a:rPr lang="zh-CN" altLang="en" sz="1200" dirty="0"/>
              <a:t>：</a:t>
            </a:r>
            <a:r>
              <a:rPr lang="zh-CN" altLang="en-US" sz="1200" dirty="0"/>
              <a:t>用户点击一条视频后，系统持续推荐多条相似视频，但用户不再感兴趣的情况 </a:t>
            </a:r>
            <a:r>
              <a:rPr lang="en-US" altLang="zh-CN" sz="1200" dirty="0"/>
              <a:t>=&gt; </a:t>
            </a:r>
            <a:r>
              <a:rPr lang="zh-CN" altLang="en-US" sz="1200" dirty="0"/>
              <a:t>推荐退场不及时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冷启动：对重点客户的新建单元进行扶持，帮助模型快速收敛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boost</a:t>
            </a:r>
            <a:r>
              <a:rPr lang="zh-CN" altLang="en-US" sz="1200" dirty="0"/>
              <a:t>扶持：广告投放期间，某些场景有起量诉求</a:t>
            </a:r>
          </a:p>
          <a:p>
            <a:pPr marR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8DECD7-D215-CA43-B37C-31E301B12265}"/>
              </a:ext>
            </a:extLst>
          </p:cNvPr>
          <p:cNvSpPr txBox="1"/>
          <p:nvPr/>
        </p:nvSpPr>
        <p:spPr>
          <a:xfrm>
            <a:off x="653658" y="1317394"/>
            <a:ext cx="423533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/>
              <a:t>feeduserq</a:t>
            </a:r>
            <a:r>
              <a:rPr lang="en" altLang="zh-CN" sz="1200" dirty="0"/>
              <a:t>: </a:t>
            </a:r>
            <a:r>
              <a:rPr lang="zh-CN" altLang="en-US" sz="1200" dirty="0"/>
              <a:t>用于粗选模型的用户向量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/>
              <a:t>feedannq</a:t>
            </a:r>
            <a:r>
              <a:rPr lang="zh-CN" altLang="en" sz="1200" dirty="0"/>
              <a:t>：</a:t>
            </a:r>
            <a:r>
              <a:rPr lang="zh-CN" altLang="en-US" sz="1200" dirty="0"/>
              <a:t>用于</a:t>
            </a:r>
            <a:r>
              <a:rPr lang="en" altLang="zh-CN" sz="1200" dirty="0" err="1"/>
              <a:t>ann</a:t>
            </a:r>
            <a:r>
              <a:rPr lang="zh-CN" altLang="en-US" sz="1200" dirty="0"/>
              <a:t>检索的用户向量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/>
              <a:t>Feedroiuserq</a:t>
            </a:r>
            <a:r>
              <a:rPr lang="zh-CN" altLang="en" sz="1200" dirty="0"/>
              <a:t>：</a:t>
            </a:r>
            <a:r>
              <a:rPr lang="zh-CN" altLang="en-US" sz="1200" dirty="0"/>
              <a:t>预估用户的投资回报率，</a:t>
            </a:r>
            <a:r>
              <a:rPr lang="en" altLang="zh-CN" sz="1200" dirty="0" err="1"/>
              <a:t>roi</a:t>
            </a:r>
            <a:r>
              <a:rPr lang="en" altLang="zh-CN" sz="1200" dirty="0"/>
              <a:t>=</a:t>
            </a:r>
            <a:r>
              <a:rPr lang="zh-CN" altLang="en-US" sz="1200" dirty="0"/>
              <a:t>利润</a:t>
            </a:r>
            <a:r>
              <a:rPr lang="en-US" altLang="zh-CN" sz="1200" dirty="0"/>
              <a:t>/</a:t>
            </a:r>
            <a:r>
              <a:rPr lang="zh-CN" altLang="en-US" sz="1200" dirty="0"/>
              <a:t>投入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200" dirty="0" err="1"/>
              <a:t>Ocpcuserq</a:t>
            </a:r>
            <a:r>
              <a:rPr lang="zh-CN" altLang="en" sz="1200" dirty="0"/>
              <a:t>：</a:t>
            </a:r>
            <a:r>
              <a:rPr lang="en" altLang="zh-CN" sz="1200" dirty="0" err="1"/>
              <a:t>ocpc</a:t>
            </a:r>
            <a:r>
              <a:rPr lang="zh-CN" altLang="en-US" sz="1200" dirty="0"/>
              <a:t>广告预估点击率</a:t>
            </a:r>
          </a:p>
          <a:p>
            <a:pPr marL="285750" marR="0" indent="-28575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741519"/>
      </p:ext>
    </p:extLst>
  </p:cSld>
  <p:clrMapOvr>
    <a:masterClrMapping/>
  </p:clrMapOvr>
  <p:transition spd="med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 txBox="1"/>
          <p:nvPr/>
        </p:nvSpPr>
        <p:spPr>
          <a:xfrm>
            <a:off x="669073" y="55029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err="1"/>
              <a:t>程序化创意</a:t>
            </a:r>
            <a:endParaRPr dirty="0"/>
          </a:p>
        </p:txBody>
      </p:sp>
      <p:sp>
        <p:nvSpPr>
          <p:cNvPr id="127" name="文本框 13"/>
          <p:cNvSpPr txBox="1"/>
          <p:nvPr/>
        </p:nvSpPr>
        <p:spPr>
          <a:xfrm>
            <a:off x="836886" y="5877333"/>
            <a:ext cx="2207746" cy="43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defRPr sz="2400" b="1" spc="230">
                <a:solidFill>
                  <a:srgbClr val="E1050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b="0" dirty="0">
              <a:solidFill>
                <a:srgbClr val="8080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3BE7E8-D982-E34C-934E-4D07FA3A84FE}"/>
              </a:ext>
            </a:extLst>
          </p:cNvPr>
          <p:cNvSpPr txBox="1"/>
          <p:nvPr/>
        </p:nvSpPr>
        <p:spPr>
          <a:xfrm>
            <a:off x="7862794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1DD290-C2E7-6F48-9A92-3DA79A53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3" y="1164233"/>
            <a:ext cx="5177898" cy="256908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4C2FE26-9B53-CB46-97B6-C59D9A96CB96}"/>
              </a:ext>
            </a:extLst>
          </p:cNvPr>
          <p:cNvSpPr txBox="1"/>
          <p:nvPr/>
        </p:nvSpPr>
        <p:spPr>
          <a:xfrm>
            <a:off x="669073" y="394714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pc="150" dirty="0" err="1"/>
              <a:t>target_url</a:t>
            </a:r>
            <a:endParaRPr spc="1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9DED6A-C48F-BA4C-BB91-00133DF11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73" y="4538736"/>
            <a:ext cx="3763892" cy="10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2386"/>
      </p:ext>
    </p:extLst>
  </p:cSld>
  <p:clrMapOvr>
    <a:masterClrMapping/>
  </p:clrMapOvr>
  <p:transition spd="med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14CA9CC-EFC1-0D44-A64E-D3B64F60A58C}"/>
              </a:ext>
            </a:extLst>
          </p:cNvPr>
          <p:cNvSpPr txBox="1"/>
          <p:nvPr/>
        </p:nvSpPr>
        <p:spPr>
          <a:xfrm>
            <a:off x="618578" y="975574"/>
            <a:ext cx="1198030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扶持优先级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37F794-6025-0E41-8EC5-DFDE05B0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50" y="2024035"/>
            <a:ext cx="6582707" cy="42836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2CF151-8B96-174B-BF8A-729CBBA87F0C}"/>
              </a:ext>
            </a:extLst>
          </p:cNvPr>
          <p:cNvSpPr txBox="1"/>
          <p:nvPr/>
        </p:nvSpPr>
        <p:spPr>
          <a:xfrm>
            <a:off x="7862794" y="6307707"/>
            <a:ext cx="101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3" action="ppaction://hlinksldjump"/>
              </a:rPr>
              <a:t>back</a:t>
            </a:r>
            <a:endParaRPr kumimoji="0" lang="zh-CN" altLang="en-US" sz="1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C56C8-1CF4-2941-BF24-CB5B1040E24A}"/>
              </a:ext>
            </a:extLst>
          </p:cNvPr>
          <p:cNvSpPr txBox="1"/>
          <p:nvPr/>
        </p:nvSpPr>
        <p:spPr>
          <a:xfrm>
            <a:off x="618578" y="2118998"/>
            <a:ext cx="1380910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两种扶持的差异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0DD8E-2B25-1C44-A468-A96D2A46AAC4}"/>
              </a:ext>
            </a:extLst>
          </p:cNvPr>
          <p:cNvSpPr txBox="1"/>
          <p:nvPr/>
        </p:nvSpPr>
        <p:spPr>
          <a:xfrm>
            <a:off x="606386" y="1408484"/>
            <a:ext cx="4684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强扶持 </a:t>
            </a:r>
            <a:r>
              <a:rPr lang="en-US" altLang="zh-CN" sz="1200" dirty="0"/>
              <a:t>&gt; </a:t>
            </a:r>
            <a:r>
              <a:rPr lang="zh-CN" altLang="en-US" sz="1200" dirty="0"/>
              <a:t>弱扶持</a:t>
            </a:r>
            <a:r>
              <a:rPr lang="en-US" altLang="zh-CN" sz="1200" dirty="0"/>
              <a:t>-</a:t>
            </a:r>
            <a:r>
              <a:rPr lang="zh-CN" altLang="en-US" sz="1200" dirty="0"/>
              <a:t>其他 </a:t>
            </a:r>
            <a:r>
              <a:rPr lang="en-US" altLang="zh-CN" sz="1200" dirty="0"/>
              <a:t>&gt; </a:t>
            </a:r>
            <a:r>
              <a:rPr lang="zh-CN" altLang="en-US" sz="1200" dirty="0"/>
              <a:t>弱扶持</a:t>
            </a:r>
            <a:r>
              <a:rPr lang="en-US" altLang="zh-CN" sz="1200" dirty="0"/>
              <a:t>-</a:t>
            </a:r>
            <a:r>
              <a:rPr lang="zh-CN" altLang="en-US" sz="1200" dirty="0"/>
              <a:t>冷启动</a:t>
            </a:r>
            <a:endParaRPr lang="en-US" altLang="zh-CN" sz="1200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E672B21-8D68-3E47-940D-E74DCEE4A0EB}"/>
              </a:ext>
            </a:extLst>
          </p:cNvPr>
          <p:cNvSpPr txBox="1"/>
          <p:nvPr/>
        </p:nvSpPr>
        <p:spPr>
          <a:xfrm>
            <a:off x="606386" y="350238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pc="150" dirty="0"/>
              <a:t>扶持策略</a:t>
            </a:r>
            <a:endParaRPr spc="150" dirty="0"/>
          </a:p>
        </p:txBody>
      </p:sp>
    </p:spTree>
    <p:extLst>
      <p:ext uri="{BB962C8B-B14F-4D97-AF65-F5344CB8AC3E}">
        <p14:creationId xmlns:p14="http://schemas.microsoft.com/office/powerpoint/2010/main" val="247269121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D25BC8-23C8-6249-AB7E-42FF3CC27DB8}"/>
              </a:ext>
            </a:extLst>
          </p:cNvPr>
          <p:cNvSpPr txBox="1"/>
          <p:nvPr/>
        </p:nvSpPr>
        <p:spPr>
          <a:xfrm>
            <a:off x="471517" y="615890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en-US" altLang="zh-CN" dirty="0"/>
              <a:t>Remix</a:t>
            </a:r>
            <a:r>
              <a:rPr lang="zh-CN" altLang="en-US" dirty="0"/>
              <a:t>框架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介绍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D9606E-0362-2644-B319-2F2659DE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7" y="3768921"/>
            <a:ext cx="3297595" cy="20145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936665-2939-204F-887F-E74E474F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934"/>
            <a:ext cx="4186897" cy="44425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B34A4E-71FC-F44F-A805-AE983960C312}"/>
              </a:ext>
            </a:extLst>
          </p:cNvPr>
          <p:cNvSpPr txBox="1"/>
          <p:nvPr/>
        </p:nvSpPr>
        <p:spPr>
          <a:xfrm>
            <a:off x="574313" y="5954498"/>
            <a:ext cx="418689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路径：</a:t>
            </a: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Feedas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cts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base_env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/conf/</a:t>
            </a:r>
            <a:r>
              <a:rPr lang="en-US" altLang="zh-CN" sz="1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m</a:t>
            </a: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odules.conf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19CB36-BEC3-4449-973C-01D64D99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3" y="1865108"/>
            <a:ext cx="2637239" cy="18220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109B95-68E4-CA48-82F8-669AC39E6142}"/>
              </a:ext>
            </a:extLst>
          </p:cNvPr>
          <p:cNvSpPr txBox="1"/>
          <p:nvPr/>
        </p:nvSpPr>
        <p:spPr>
          <a:xfrm>
            <a:off x="574313" y="1153644"/>
            <a:ext cx="1230736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整体拓扑结构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3E4214-CDB0-1447-AED4-10316AF63774}"/>
              </a:ext>
            </a:extLst>
          </p:cNvPr>
          <p:cNvSpPr txBox="1"/>
          <p:nvPr/>
        </p:nvSpPr>
        <p:spPr>
          <a:xfrm>
            <a:off x="3483342" y="1153645"/>
            <a:ext cx="1691173" cy="307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rPr>
              <a:t>交互类与非交互类</a:t>
            </a:r>
          </a:p>
        </p:txBody>
      </p:sp>
    </p:spTree>
    <p:extLst>
      <p:ext uri="{BB962C8B-B14F-4D97-AF65-F5344CB8AC3E}">
        <p14:creationId xmlns:p14="http://schemas.microsoft.com/office/powerpoint/2010/main" val="304024304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D25BC8-23C8-6249-AB7E-42FF3CC27DB8}"/>
              </a:ext>
            </a:extLst>
          </p:cNvPr>
          <p:cNvSpPr txBox="1"/>
          <p:nvPr/>
        </p:nvSpPr>
        <p:spPr>
          <a:xfrm>
            <a:off x="471516" y="312908"/>
            <a:ext cx="558489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en-US" altLang="zh-CN" dirty="0"/>
              <a:t>Remix</a:t>
            </a:r>
            <a:r>
              <a:rPr lang="zh-CN" altLang="en-US" dirty="0"/>
              <a:t>框架</a:t>
            </a:r>
            <a:r>
              <a:rPr lang="en-US" altLang="zh-CN" dirty="0"/>
              <a:t>:</a:t>
            </a:r>
            <a:r>
              <a:rPr lang="zh-CN" altLang="en-US" dirty="0"/>
              <a:t>组间串行</a:t>
            </a:r>
            <a:r>
              <a:rPr lang="en-US" altLang="zh-CN" dirty="0"/>
              <a:t>&amp;</a:t>
            </a:r>
            <a:r>
              <a:rPr lang="zh-CN" altLang="en-US" dirty="0"/>
              <a:t>组内并行</a:t>
            </a:r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7BE616-2165-9246-B753-52BCD9C5D3A2}"/>
              </a:ext>
            </a:extLst>
          </p:cNvPr>
          <p:cNvGrpSpPr/>
          <p:nvPr/>
        </p:nvGrpSpPr>
        <p:grpSpPr>
          <a:xfrm>
            <a:off x="609450" y="808704"/>
            <a:ext cx="2305995" cy="5078311"/>
            <a:chOff x="1477982" y="1178175"/>
            <a:chExt cx="2305995" cy="507831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A32BA14-914C-9C4A-8374-578A944486DD}"/>
                </a:ext>
              </a:extLst>
            </p:cNvPr>
            <p:cNvSpPr txBox="1"/>
            <p:nvPr/>
          </p:nvSpPr>
          <p:spPr>
            <a:xfrm>
              <a:off x="1477982" y="1178175"/>
              <a:ext cx="2305995" cy="50783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dirty="0">
                  <a:latin typeface="FangSong" panose="02010609060101010101" pitchFamily="49" charset="-122"/>
                  <a:ea typeface="FangSong" panose="02010609060101010101" pitchFamily="49" charset="-122"/>
                </a:rPr>
                <a:t>    </a:t>
              </a:r>
              <a:r>
                <a:rPr lang="en-US" altLang="zh-CN" dirty="0" err="1">
                  <a:latin typeface="FangSong" panose="02010609060101010101" pitchFamily="49" charset="-122"/>
                  <a:ea typeface="FangSong" panose="02010609060101010101" pitchFamily="49" charset="-122"/>
                </a:rPr>
                <a:t>r</a:t>
              </a:r>
              <a:r>
                <a:rPr kumimoji="0" lang="en-US" altLang="zh-CN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angSong" panose="02010609060101010101" pitchFamily="49" charset="-122"/>
                  <a:ea typeface="FangSong" panose="02010609060101010101" pitchFamily="49" charset="-122"/>
                  <a:sym typeface="Calibri"/>
                </a:rPr>
                <a:t>emix_main</a:t>
              </a: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angSong" panose="02010609060101010101" pitchFamily="49" charset="-122"/>
                  <a:ea typeface="FangSong" panose="02010609060101010101" pitchFamily="49" charset="-122"/>
                  <a:sym typeface="Calibri"/>
                </a:rPr>
                <a:t>()</a:t>
              </a: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8B7F5F8-D175-1348-BA5C-C52F6331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8268" y="1734312"/>
              <a:ext cx="1825424" cy="4039012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5282782-98BE-3549-8370-2F93674DCD0D}"/>
              </a:ext>
            </a:extLst>
          </p:cNvPr>
          <p:cNvGrpSpPr/>
          <p:nvPr/>
        </p:nvGrpSpPr>
        <p:grpSpPr>
          <a:xfrm>
            <a:off x="3663783" y="849986"/>
            <a:ext cx="3968540" cy="2308322"/>
            <a:chOff x="3750420" y="1385944"/>
            <a:chExt cx="4116764" cy="264155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29AB646-E1B1-7645-A7B7-5E614D89BB4C}"/>
                </a:ext>
              </a:extLst>
            </p:cNvPr>
            <p:cNvSpPr txBox="1"/>
            <p:nvPr/>
          </p:nvSpPr>
          <p:spPr>
            <a:xfrm>
              <a:off x="3750420" y="1385944"/>
              <a:ext cx="4116764" cy="26415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dirty="0"/>
                <a:t>   </a:t>
              </a:r>
              <a:r>
                <a:rPr lang="zh-CN" altLang="en-US" sz="1600" b="1" dirty="0"/>
                <a:t> </a:t>
              </a:r>
              <a:r>
                <a:rPr lang="zh-CN" altLang="en-US" sz="1600" b="1" dirty="0">
                  <a:latin typeface="FangSong" panose="02010609060101010101" pitchFamily="49" charset="-122"/>
                  <a:ea typeface="FangSong" panose="02010609060101010101" pitchFamily="49" charset="-122"/>
                </a:rPr>
                <a:t>组间串行</a:t>
              </a:r>
              <a:endPara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angSong" panose="02010609060101010101" pitchFamily="49" charset="-122"/>
                <a:ea typeface="FangSong" panose="02010609060101010101" pitchFamily="49" charset="-122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B95BB41-9E6E-F447-821C-9031FE4F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003" y="1858351"/>
              <a:ext cx="3635599" cy="1838456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5AEC8C-EF49-BB48-80D6-C34547E6938B}"/>
              </a:ext>
            </a:extLst>
          </p:cNvPr>
          <p:cNvGrpSpPr/>
          <p:nvPr/>
        </p:nvGrpSpPr>
        <p:grpSpPr>
          <a:xfrm>
            <a:off x="3653984" y="3242647"/>
            <a:ext cx="3968540" cy="3416318"/>
            <a:chOff x="3663784" y="3272519"/>
            <a:chExt cx="3968540" cy="341631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EC36D06-C4BA-5D4F-931A-134A49B12293}"/>
                </a:ext>
              </a:extLst>
            </p:cNvPr>
            <p:cNvSpPr txBox="1"/>
            <p:nvPr/>
          </p:nvSpPr>
          <p:spPr>
            <a:xfrm>
              <a:off x="3663784" y="3272519"/>
              <a:ext cx="3968540" cy="341631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dirty="0">
                  <a:latin typeface="FangSong" panose="02010609060101010101" pitchFamily="49" charset="-122"/>
                  <a:ea typeface="FangSong" panose="02010609060101010101" pitchFamily="49" charset="-122"/>
                </a:rPr>
                <a:t>  </a:t>
              </a:r>
              <a:r>
                <a:rPr lang="zh-CN" altLang="en-US" sz="1600" b="1" dirty="0">
                  <a:latin typeface="FangSong" panose="02010609060101010101" pitchFamily="49" charset="-122"/>
                  <a:ea typeface="FangSong" panose="02010609060101010101" pitchFamily="49" charset="-122"/>
                </a:rPr>
                <a:t>组内近似并行</a:t>
              </a:r>
              <a:endParaRPr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zh-CN" dirty="0"/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R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7BD8236D-F5B0-C14B-A785-1072CCA58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853" y="3657839"/>
              <a:ext cx="1577714" cy="295821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454DFED-7672-974B-BC00-20E30F3F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6699" y="3623015"/>
              <a:ext cx="1654853" cy="2993037"/>
            </a:xfrm>
            <a:prstGeom prst="rect">
              <a:avLst/>
            </a:prstGeom>
          </p:spPr>
        </p:pic>
      </p:grp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0E275C6-5BC0-5949-A082-256C647AFB60}"/>
              </a:ext>
            </a:extLst>
          </p:cNvPr>
          <p:cNvCxnSpPr>
            <a:cxnSpLocks/>
          </p:cNvCxnSpPr>
          <p:nvPr/>
        </p:nvCxnSpPr>
        <p:spPr>
          <a:xfrm>
            <a:off x="2066306" y="2861953"/>
            <a:ext cx="1436915" cy="7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53054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991780" y="3018807"/>
            <a:ext cx="43924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dirty="0"/>
              <a:t> </a:t>
            </a:r>
            <a:r>
              <a:rPr lang="en-US" altLang="zh-CN" dirty="0" err="1"/>
              <a:t>Feedas</a:t>
            </a:r>
            <a:r>
              <a:rPr lang="zh-CN" altLang="en-US" dirty="0"/>
              <a:t>详述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044332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4"/>
          <p:cNvSpPr txBox="1"/>
          <p:nvPr/>
        </p:nvSpPr>
        <p:spPr>
          <a:xfrm>
            <a:off x="736211" y="555733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阶段概览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C7BDB-42F9-BD49-9424-21C31B61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0" y="1285875"/>
            <a:ext cx="816951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19443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6363</TotalTime>
  <Words>7564</Words>
  <Application>Microsoft Macintosh PowerPoint</Application>
  <PresentationFormat>全屏显示(4:3)</PresentationFormat>
  <Paragraphs>886</Paragraphs>
  <Slides>59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SimHei</vt:lpstr>
      <vt:lpstr>微软雅黑</vt:lpstr>
      <vt:lpstr>微软雅黑</vt:lpstr>
      <vt:lpstr>FangSong</vt:lpstr>
      <vt:lpstr>Microsoft YaHei Light</vt:lpstr>
      <vt:lpstr>var(--monospace)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82</cp:revision>
  <dcterms:modified xsi:type="dcterms:W3CDTF">2021-08-10T11:42:42Z</dcterms:modified>
</cp:coreProperties>
</file>